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12.xml" ContentType="application/vnd.openxmlformats-officedocument.presentationml.notesSlide+xml"/>
  <Override PartName="/ppt/theme/themeOverride1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6.xml" ContentType="application/vnd.openxmlformats-officedocument.themeOverride+xml"/>
  <Override PartName="/ppt/notesSlides/notesSlide15.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notesSlides/notesSlide16.xml" ContentType="application/vnd.openxmlformats-officedocument.presentationml.notesSl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Lst>
  <p:notesMasterIdLst>
    <p:notesMasterId r:id="rId46"/>
  </p:notesMasterIdLst>
  <p:handoutMasterIdLst>
    <p:handoutMasterId r:id="rId47"/>
  </p:handoutMasterIdLst>
  <p:sldIdLst>
    <p:sldId id="1485" r:id="rId3"/>
    <p:sldId id="1487" r:id="rId4"/>
    <p:sldId id="1482" r:id="rId5"/>
    <p:sldId id="277" r:id="rId6"/>
    <p:sldId id="1459" r:id="rId7"/>
    <p:sldId id="10671" r:id="rId8"/>
    <p:sldId id="1464" r:id="rId9"/>
    <p:sldId id="1486" r:id="rId10"/>
    <p:sldId id="10651" r:id="rId11"/>
    <p:sldId id="10652" r:id="rId12"/>
    <p:sldId id="10653" r:id="rId13"/>
    <p:sldId id="10657" r:id="rId14"/>
    <p:sldId id="10656" r:id="rId15"/>
    <p:sldId id="10655" r:id="rId16"/>
    <p:sldId id="10644" r:id="rId17"/>
    <p:sldId id="10658" r:id="rId18"/>
    <p:sldId id="10643" r:id="rId19"/>
    <p:sldId id="10660" r:id="rId20"/>
    <p:sldId id="10672" r:id="rId21"/>
    <p:sldId id="10639" r:id="rId22"/>
    <p:sldId id="10648" r:id="rId23"/>
    <p:sldId id="10665" r:id="rId24"/>
    <p:sldId id="10664" r:id="rId25"/>
    <p:sldId id="10663" r:id="rId26"/>
    <p:sldId id="10662" r:id="rId27"/>
    <p:sldId id="10661" r:id="rId28"/>
    <p:sldId id="10649" r:id="rId29"/>
    <p:sldId id="10667" r:id="rId30"/>
    <p:sldId id="10670" r:id="rId31"/>
    <p:sldId id="10669" r:id="rId32"/>
    <p:sldId id="10646" r:id="rId33"/>
    <p:sldId id="10638" r:id="rId34"/>
    <p:sldId id="1488" r:id="rId35"/>
    <p:sldId id="10650" r:id="rId36"/>
    <p:sldId id="10647" r:id="rId37"/>
    <p:sldId id="10666" r:id="rId38"/>
    <p:sldId id="10645" r:id="rId39"/>
    <p:sldId id="10668" r:id="rId40"/>
    <p:sldId id="10641" r:id="rId41"/>
    <p:sldId id="1414" r:id="rId42"/>
    <p:sldId id="10640" r:id="rId43"/>
    <p:sldId id="10637" r:id="rId44"/>
    <p:sldId id="1484" r:id="rId45"/>
  </p:sldIdLst>
  <p:sldSz cx="12436475" cy="6994525"/>
  <p:notesSz cx="6858000" cy="9144000"/>
  <p:custDataLst>
    <p:tags r:id="rId4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34544A68-3081-4909-9E4C-03CFDE94A6F0}">
          <p14:sldIdLst>
            <p14:sldId id="1485"/>
            <p14:sldId id="1487"/>
          </p14:sldIdLst>
        </p14:section>
        <p14:section name="Introduction" id="{58FFD2E2-BB91-4D8A-99D5-1CAB9BABE43B}">
          <p14:sldIdLst>
            <p14:sldId id="1482"/>
            <p14:sldId id="277"/>
            <p14:sldId id="1459"/>
            <p14:sldId id="10671"/>
          </p14:sldIdLst>
        </p14:section>
        <p14:section name="Tenant isolation models" id="{5D0BD152-6056-436D-A1D3-A7F60D28B1CD}">
          <p14:sldIdLst>
            <p14:sldId id="1464"/>
            <p14:sldId id="1486"/>
            <p14:sldId id="10651"/>
            <p14:sldId id="10652"/>
            <p14:sldId id="10653"/>
            <p14:sldId id="10657"/>
            <p14:sldId id="10656"/>
            <p14:sldId id="10655"/>
          </p14:sldIdLst>
        </p14:section>
        <p14:section name="Deployment approaches" id="{C184A12F-AD4E-4AAC-B6CD-EF0C01C73518}">
          <p14:sldIdLst>
            <p14:sldId id="10644"/>
            <p14:sldId id="10658"/>
            <p14:sldId id="10643"/>
            <p14:sldId id="10660"/>
            <p14:sldId id="10672"/>
            <p14:sldId id="10639"/>
          </p14:sldIdLst>
        </p14:section>
        <p14:section name="Data management" id="{B2A8B020-A2A1-48D4-9169-235E107B190B}">
          <p14:sldIdLst>
            <p14:sldId id="10648"/>
            <p14:sldId id="10665"/>
            <p14:sldId id="10664"/>
            <p14:sldId id="10663"/>
            <p14:sldId id="10662"/>
            <p14:sldId id="10661"/>
          </p14:sldIdLst>
        </p14:section>
        <p14:section name="Elastic database client library" id="{54C5DD15-5AA7-4778-BFCB-B280259454D8}">
          <p14:sldIdLst>
            <p14:sldId id="10649"/>
            <p14:sldId id="10667"/>
            <p14:sldId id="10670"/>
            <p14:sldId id="10669"/>
            <p14:sldId id="10646"/>
            <p14:sldId id="10638"/>
            <p14:sldId id="1488"/>
          </p14:sldIdLst>
        </p14:section>
        <p14:section name="Pool management" id="{6B8F8E16-A2BD-4F16-BEE3-1E5BBD0806C7}">
          <p14:sldIdLst>
            <p14:sldId id="10650"/>
            <p14:sldId id="10647"/>
            <p14:sldId id="10666"/>
            <p14:sldId id="10645"/>
            <p14:sldId id="10668"/>
            <p14:sldId id="10641"/>
          </p14:sldIdLst>
        </p14:section>
        <p14:section name="Closing" id="{FC97F49B-B52B-48E2-BFE0-2A5E220F5C2C}">
          <p14:sldIdLst>
            <p14:sldId id="1414"/>
            <p14:sldId id="10640"/>
            <p14:sldId id="10637"/>
            <p14:sldId id="1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C38D00"/>
    <a:srgbClr val="E9E9E9"/>
    <a:srgbClr val="D2D2D2"/>
    <a:srgbClr val="001344"/>
    <a:srgbClr val="E3C038"/>
    <a:srgbClr val="0078D7"/>
    <a:srgbClr val="000000"/>
    <a:srgbClr val="FFFFFF"/>
    <a:srgbClr val="592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4568F-F83B-4B43-AC0E-645F29EE3E43}" v="8" dt="2021-04-01T19:54:56.19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67556" autoAdjust="0"/>
  </p:normalViewPr>
  <p:slideViewPr>
    <p:cSldViewPr>
      <p:cViewPr varScale="1">
        <p:scale>
          <a:sx n="54" d="100"/>
          <a:sy n="54" d="100"/>
        </p:scale>
        <p:origin x="1603" y="67"/>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B5B9CC-AB46-45C1-AF84-985CD0B634B9}" type="doc">
      <dgm:prSet loTypeId="urn:microsoft.com/office/officeart/2005/8/layout/chevron1" loCatId="process" qsTypeId="urn:microsoft.com/office/officeart/2005/8/quickstyle/simple1" qsCatId="simple" csTypeId="urn:microsoft.com/office/officeart/2005/8/colors/accent1_2" csCatId="accent1" phldr="1"/>
      <dgm:spPr/>
    </dgm:pt>
    <dgm:pt modelId="{8942CC99-A6B9-4DC2-AACC-4D2B6F96C7F6}">
      <dgm:prSet phldrT="[Text]"/>
      <dgm:spPr/>
      <dgm:t>
        <a:bodyPr/>
        <a:lstStyle/>
        <a:p>
          <a:r>
            <a:rPr lang="en-CA" dirty="0"/>
            <a:t>Deploy DB schema</a:t>
          </a:r>
        </a:p>
      </dgm:t>
    </dgm:pt>
    <dgm:pt modelId="{626BAA94-2600-4E1E-901D-2294F206BFBE}" type="parTrans" cxnId="{249E24D3-5448-444D-8F31-B15080E4FABD}">
      <dgm:prSet/>
      <dgm:spPr/>
      <dgm:t>
        <a:bodyPr/>
        <a:lstStyle/>
        <a:p>
          <a:endParaRPr lang="en-CA"/>
        </a:p>
      </dgm:t>
    </dgm:pt>
    <dgm:pt modelId="{10CE0F37-0BF5-477B-8438-9A07AADCF7A1}" type="sibTrans" cxnId="{249E24D3-5448-444D-8F31-B15080E4FABD}">
      <dgm:prSet/>
      <dgm:spPr/>
      <dgm:t>
        <a:bodyPr/>
        <a:lstStyle/>
        <a:p>
          <a:endParaRPr lang="en-CA"/>
        </a:p>
      </dgm:t>
    </dgm:pt>
    <dgm:pt modelId="{ACE9A010-DBE9-43C9-BB20-6ADE681EB88D}">
      <dgm:prSet phldrT="[Text]"/>
      <dgm:spPr/>
      <dgm:t>
        <a:bodyPr/>
        <a:lstStyle/>
        <a:p>
          <a:r>
            <a:rPr lang="en-CA" dirty="0"/>
            <a:t>Deploy resources via </a:t>
          </a:r>
          <a:r>
            <a:rPr lang="en-CA" dirty="0" err="1"/>
            <a:t>IaC</a:t>
          </a:r>
          <a:endParaRPr lang="en-CA" dirty="0"/>
        </a:p>
      </dgm:t>
    </dgm:pt>
    <dgm:pt modelId="{C20D883C-66F1-41FC-BECA-4A47ECA6A703}" type="sibTrans" cxnId="{F7B9E44F-F547-451A-8F0B-E126D2052958}">
      <dgm:prSet/>
      <dgm:spPr/>
      <dgm:t>
        <a:bodyPr/>
        <a:lstStyle/>
        <a:p>
          <a:endParaRPr lang="en-CA"/>
        </a:p>
      </dgm:t>
    </dgm:pt>
    <dgm:pt modelId="{78CC414E-043E-410A-919F-CC22190FF894}" type="parTrans" cxnId="{F7B9E44F-F547-451A-8F0B-E126D2052958}">
      <dgm:prSet/>
      <dgm:spPr/>
      <dgm:t>
        <a:bodyPr/>
        <a:lstStyle/>
        <a:p>
          <a:endParaRPr lang="en-CA"/>
        </a:p>
      </dgm:t>
    </dgm:pt>
    <dgm:pt modelId="{144A08C4-09C8-4F57-B5F0-C7A867E3C1B6}">
      <dgm:prSet/>
      <dgm:spPr/>
      <dgm:t>
        <a:bodyPr/>
        <a:lstStyle/>
        <a:p>
          <a:r>
            <a:rPr lang="en-CA" dirty="0"/>
            <a:t>Update tenant list</a:t>
          </a:r>
        </a:p>
      </dgm:t>
    </dgm:pt>
    <dgm:pt modelId="{F70B4B08-0EAA-4934-9D78-F7402570EBF0}" type="parTrans" cxnId="{6427EEFE-35CE-4677-B4CB-9FBC0F049E07}">
      <dgm:prSet/>
      <dgm:spPr/>
      <dgm:t>
        <a:bodyPr/>
        <a:lstStyle/>
        <a:p>
          <a:endParaRPr lang="en-CA"/>
        </a:p>
      </dgm:t>
    </dgm:pt>
    <dgm:pt modelId="{B109ACFF-F1D9-4325-AABE-B3A5D53DB718}" type="sibTrans" cxnId="{6427EEFE-35CE-4677-B4CB-9FBC0F049E07}">
      <dgm:prSet/>
      <dgm:spPr/>
      <dgm:t>
        <a:bodyPr/>
        <a:lstStyle/>
        <a:p>
          <a:endParaRPr lang="en-CA"/>
        </a:p>
      </dgm:t>
    </dgm:pt>
    <dgm:pt modelId="{52EEFDC3-B618-4927-876D-51CBF6D62FAB}">
      <dgm:prSet/>
      <dgm:spPr/>
      <dgm:t>
        <a:bodyPr/>
        <a:lstStyle/>
        <a:p>
          <a:r>
            <a:rPr lang="en-CA" dirty="0"/>
            <a:t>Bicep</a:t>
          </a:r>
        </a:p>
      </dgm:t>
    </dgm:pt>
    <dgm:pt modelId="{250BDBC2-3DC2-4AB8-96E1-2EB8D1BDBB60}" type="parTrans" cxnId="{DCB85B8A-F6FF-45D9-852E-7073803B7C96}">
      <dgm:prSet/>
      <dgm:spPr/>
      <dgm:t>
        <a:bodyPr/>
        <a:lstStyle/>
        <a:p>
          <a:endParaRPr lang="en-CA"/>
        </a:p>
      </dgm:t>
    </dgm:pt>
    <dgm:pt modelId="{8AF4F840-6864-4ADD-B9FD-FFBE965773B0}" type="sibTrans" cxnId="{DCB85B8A-F6FF-45D9-852E-7073803B7C96}">
      <dgm:prSet/>
      <dgm:spPr/>
      <dgm:t>
        <a:bodyPr/>
        <a:lstStyle/>
        <a:p>
          <a:endParaRPr lang="en-CA"/>
        </a:p>
      </dgm:t>
    </dgm:pt>
    <dgm:pt modelId="{189DB90A-D825-4A4A-9594-B0D018BB39C0}">
      <dgm:prSet/>
      <dgm:spPr/>
      <dgm:t>
        <a:bodyPr/>
        <a:lstStyle/>
        <a:p>
          <a:r>
            <a:rPr lang="en-CA" dirty="0"/>
            <a:t>SqlPackage.exe</a:t>
          </a:r>
        </a:p>
      </dgm:t>
    </dgm:pt>
    <dgm:pt modelId="{9A5488C0-AF8C-4373-824D-377A0DF4AD7C}" type="parTrans" cxnId="{9A627109-0CCA-47A4-9CB9-72CAD3B3405C}">
      <dgm:prSet/>
      <dgm:spPr/>
      <dgm:t>
        <a:bodyPr/>
        <a:lstStyle/>
        <a:p>
          <a:endParaRPr lang="en-CA"/>
        </a:p>
      </dgm:t>
    </dgm:pt>
    <dgm:pt modelId="{7C751B60-D08B-4BB2-9083-AF1DD199864C}" type="sibTrans" cxnId="{9A627109-0CCA-47A4-9CB9-72CAD3B3405C}">
      <dgm:prSet/>
      <dgm:spPr/>
      <dgm:t>
        <a:bodyPr/>
        <a:lstStyle/>
        <a:p>
          <a:endParaRPr lang="en-CA"/>
        </a:p>
      </dgm:t>
    </dgm:pt>
    <dgm:pt modelId="{75A98EBC-4E84-49AD-BE33-C4DD32077231}">
      <dgm:prSet/>
      <dgm:spPr/>
      <dgm:t>
        <a:bodyPr/>
        <a:lstStyle/>
        <a:p>
          <a:endParaRPr lang="en-CA" dirty="0"/>
        </a:p>
      </dgm:t>
    </dgm:pt>
    <dgm:pt modelId="{4623AE22-1555-475C-8C48-693B51C500C3}" type="parTrans" cxnId="{E2E9E5CE-396E-451A-B862-585A26B7FF34}">
      <dgm:prSet/>
      <dgm:spPr/>
      <dgm:t>
        <a:bodyPr/>
        <a:lstStyle/>
        <a:p>
          <a:endParaRPr lang="en-CA"/>
        </a:p>
      </dgm:t>
    </dgm:pt>
    <dgm:pt modelId="{CAAF3790-2E9A-4A6A-8EBF-9669F5DCE3B5}" type="sibTrans" cxnId="{E2E9E5CE-396E-451A-B862-585A26B7FF34}">
      <dgm:prSet/>
      <dgm:spPr/>
      <dgm:t>
        <a:bodyPr/>
        <a:lstStyle/>
        <a:p>
          <a:endParaRPr lang="en-CA"/>
        </a:p>
      </dgm:t>
    </dgm:pt>
    <dgm:pt modelId="{4BAE46DC-4B7C-47D0-9394-90DA6C5600A2}">
      <dgm:prSet/>
      <dgm:spPr/>
      <dgm:t>
        <a:bodyPr/>
        <a:lstStyle/>
        <a:p>
          <a:r>
            <a:rPr lang="en-CA" dirty="0"/>
            <a:t>Register database in tenant list (shard map manager)</a:t>
          </a:r>
        </a:p>
      </dgm:t>
    </dgm:pt>
    <dgm:pt modelId="{60CD8C4B-D1AA-4CFD-AC82-0D906E637B36}" type="parTrans" cxnId="{FCE89DDC-CCB7-49BF-890E-60BBDEA3333F}">
      <dgm:prSet/>
      <dgm:spPr/>
      <dgm:t>
        <a:bodyPr/>
        <a:lstStyle/>
        <a:p>
          <a:endParaRPr lang="en-CA"/>
        </a:p>
      </dgm:t>
    </dgm:pt>
    <dgm:pt modelId="{D92936AE-A9FE-4FC5-8189-A85B6B279A28}" type="sibTrans" cxnId="{FCE89DDC-CCB7-49BF-890E-60BBDEA3333F}">
      <dgm:prSet/>
      <dgm:spPr/>
      <dgm:t>
        <a:bodyPr/>
        <a:lstStyle/>
        <a:p>
          <a:endParaRPr lang="en-CA"/>
        </a:p>
      </dgm:t>
    </dgm:pt>
    <dgm:pt modelId="{EA3A2672-FFFD-4648-B379-D516803593AB}">
      <dgm:prSet/>
      <dgm:spPr/>
      <dgm:t>
        <a:bodyPr/>
        <a:lstStyle/>
        <a:p>
          <a:r>
            <a:rPr lang="en-CA" dirty="0"/>
            <a:t>Terraform</a:t>
          </a:r>
        </a:p>
      </dgm:t>
    </dgm:pt>
    <dgm:pt modelId="{9158034A-AF98-4450-977B-4C6A8535E322}" type="parTrans" cxnId="{9F1F4035-5021-4498-B216-38E86CEB27B0}">
      <dgm:prSet/>
      <dgm:spPr/>
      <dgm:t>
        <a:bodyPr/>
        <a:lstStyle/>
        <a:p>
          <a:endParaRPr lang="en-CA"/>
        </a:p>
      </dgm:t>
    </dgm:pt>
    <dgm:pt modelId="{A7134513-D1DE-42E0-A86A-E81C012EFD61}" type="sibTrans" cxnId="{9F1F4035-5021-4498-B216-38E86CEB27B0}">
      <dgm:prSet/>
      <dgm:spPr/>
      <dgm:t>
        <a:bodyPr/>
        <a:lstStyle/>
        <a:p>
          <a:endParaRPr lang="en-CA"/>
        </a:p>
      </dgm:t>
    </dgm:pt>
    <dgm:pt modelId="{27766533-3D93-4A24-8898-9893D2CE2F7D}">
      <dgm:prSet/>
      <dgm:spPr/>
      <dgm:t>
        <a:bodyPr/>
        <a:lstStyle/>
        <a:p>
          <a:r>
            <a:rPr lang="en-CA" dirty="0" err="1"/>
            <a:t>Dacpac</a:t>
          </a:r>
          <a:r>
            <a:rPr lang="en-CA" dirty="0"/>
            <a:t> / </a:t>
          </a:r>
          <a:r>
            <a:rPr lang="en-CA" dirty="0" err="1"/>
            <a:t>Bacpac</a:t>
          </a:r>
          <a:endParaRPr lang="en-CA" dirty="0"/>
        </a:p>
      </dgm:t>
    </dgm:pt>
    <dgm:pt modelId="{B0822FC6-CCDF-450E-B727-DE0EED10B909}" type="parTrans" cxnId="{E0B081D6-2DF3-4D1B-B8B9-FDB3E9271DF9}">
      <dgm:prSet/>
      <dgm:spPr/>
      <dgm:t>
        <a:bodyPr/>
        <a:lstStyle/>
        <a:p>
          <a:endParaRPr lang="en-CA"/>
        </a:p>
      </dgm:t>
    </dgm:pt>
    <dgm:pt modelId="{0068B686-6E17-42A6-9FF3-914F55B62CE0}" type="sibTrans" cxnId="{E0B081D6-2DF3-4D1B-B8B9-FDB3E9271DF9}">
      <dgm:prSet/>
      <dgm:spPr/>
      <dgm:t>
        <a:bodyPr/>
        <a:lstStyle/>
        <a:p>
          <a:endParaRPr lang="en-CA"/>
        </a:p>
      </dgm:t>
    </dgm:pt>
    <dgm:pt modelId="{696AE5D3-7FF2-4C15-A8FE-5F37E5871B54}">
      <dgm:prSet/>
      <dgm:spPr/>
      <dgm:t>
        <a:bodyPr/>
        <a:lstStyle/>
        <a:p>
          <a:r>
            <a:rPr lang="en-CA" dirty="0"/>
            <a:t>SQL script</a:t>
          </a:r>
        </a:p>
      </dgm:t>
    </dgm:pt>
    <dgm:pt modelId="{7BF16243-D2B4-4229-99D9-7CFFEC4C1A2B}" type="parTrans" cxnId="{22EFF62E-E589-4E61-959B-9E5819C63240}">
      <dgm:prSet/>
      <dgm:spPr/>
      <dgm:t>
        <a:bodyPr/>
        <a:lstStyle/>
        <a:p>
          <a:endParaRPr lang="en-CA"/>
        </a:p>
      </dgm:t>
    </dgm:pt>
    <dgm:pt modelId="{05EBE062-7A85-48D2-AC62-525A1BAE16B1}" type="sibTrans" cxnId="{22EFF62E-E589-4E61-959B-9E5819C63240}">
      <dgm:prSet/>
      <dgm:spPr/>
      <dgm:t>
        <a:bodyPr/>
        <a:lstStyle/>
        <a:p>
          <a:endParaRPr lang="en-CA"/>
        </a:p>
      </dgm:t>
    </dgm:pt>
    <dgm:pt modelId="{BED43CFE-A702-470D-9F27-BB9B796B4F5F}">
      <dgm:prSet/>
      <dgm:spPr/>
      <dgm:t>
        <a:bodyPr/>
        <a:lstStyle/>
        <a:p>
          <a:r>
            <a:rPr lang="en-CA" dirty="0"/>
            <a:t>Database restore</a:t>
          </a:r>
        </a:p>
      </dgm:t>
    </dgm:pt>
    <dgm:pt modelId="{59788055-9EFC-4C68-94BE-C0C8313A774A}" type="parTrans" cxnId="{4FFC7B51-0F7F-4390-8871-C6105A9AF769}">
      <dgm:prSet/>
      <dgm:spPr/>
      <dgm:t>
        <a:bodyPr/>
        <a:lstStyle/>
        <a:p>
          <a:endParaRPr lang="en-CA"/>
        </a:p>
      </dgm:t>
    </dgm:pt>
    <dgm:pt modelId="{F2C5645A-374C-4732-B6F8-A01CD527171D}" type="sibTrans" cxnId="{4FFC7B51-0F7F-4390-8871-C6105A9AF769}">
      <dgm:prSet/>
      <dgm:spPr/>
      <dgm:t>
        <a:bodyPr/>
        <a:lstStyle/>
        <a:p>
          <a:endParaRPr lang="en-CA"/>
        </a:p>
      </dgm:t>
    </dgm:pt>
    <dgm:pt modelId="{C8D2E9DC-9150-40F6-9F88-4F930CB86544}" type="pres">
      <dgm:prSet presAssocID="{41B5B9CC-AB46-45C1-AF84-985CD0B634B9}" presName="Name0" presStyleCnt="0">
        <dgm:presLayoutVars>
          <dgm:dir/>
          <dgm:animLvl val="lvl"/>
          <dgm:resizeHandles val="exact"/>
        </dgm:presLayoutVars>
      </dgm:prSet>
      <dgm:spPr/>
    </dgm:pt>
    <dgm:pt modelId="{A501CE5B-E89B-450B-98B0-2058A9D0C12B}" type="pres">
      <dgm:prSet presAssocID="{ACE9A010-DBE9-43C9-BB20-6ADE681EB88D}" presName="composite" presStyleCnt="0"/>
      <dgm:spPr/>
    </dgm:pt>
    <dgm:pt modelId="{6621AA12-8A24-4014-B7B6-96454C0B4AB6}" type="pres">
      <dgm:prSet presAssocID="{ACE9A010-DBE9-43C9-BB20-6ADE681EB88D}" presName="parTx" presStyleLbl="node1" presStyleIdx="0" presStyleCnt="3">
        <dgm:presLayoutVars>
          <dgm:chMax val="0"/>
          <dgm:chPref val="0"/>
          <dgm:bulletEnabled val="1"/>
        </dgm:presLayoutVars>
      </dgm:prSet>
      <dgm:spPr/>
    </dgm:pt>
    <dgm:pt modelId="{BFFD5D9B-DFCA-4A0B-9BC8-F7DA4E14E280}" type="pres">
      <dgm:prSet presAssocID="{ACE9A010-DBE9-43C9-BB20-6ADE681EB88D}" presName="desTx" presStyleLbl="revTx" presStyleIdx="0" presStyleCnt="3">
        <dgm:presLayoutVars>
          <dgm:bulletEnabled val="1"/>
        </dgm:presLayoutVars>
      </dgm:prSet>
      <dgm:spPr/>
    </dgm:pt>
    <dgm:pt modelId="{C7A3A373-23D1-47BE-92CB-6C79FAB8CAB9}" type="pres">
      <dgm:prSet presAssocID="{C20D883C-66F1-41FC-BECA-4A47ECA6A703}" presName="space" presStyleCnt="0"/>
      <dgm:spPr/>
    </dgm:pt>
    <dgm:pt modelId="{E3DAA792-F603-49EF-91DA-A66614692B7E}" type="pres">
      <dgm:prSet presAssocID="{8942CC99-A6B9-4DC2-AACC-4D2B6F96C7F6}" presName="composite" presStyleCnt="0"/>
      <dgm:spPr/>
    </dgm:pt>
    <dgm:pt modelId="{64F32E0E-6BC8-498D-B40D-E7BD71F7ACB4}" type="pres">
      <dgm:prSet presAssocID="{8942CC99-A6B9-4DC2-AACC-4D2B6F96C7F6}" presName="parTx" presStyleLbl="node1" presStyleIdx="1" presStyleCnt="3">
        <dgm:presLayoutVars>
          <dgm:chMax val="0"/>
          <dgm:chPref val="0"/>
          <dgm:bulletEnabled val="1"/>
        </dgm:presLayoutVars>
      </dgm:prSet>
      <dgm:spPr/>
    </dgm:pt>
    <dgm:pt modelId="{B906FCAB-C193-40FF-8B87-6230D4506040}" type="pres">
      <dgm:prSet presAssocID="{8942CC99-A6B9-4DC2-AACC-4D2B6F96C7F6}" presName="desTx" presStyleLbl="revTx" presStyleIdx="1" presStyleCnt="3">
        <dgm:presLayoutVars>
          <dgm:bulletEnabled val="1"/>
        </dgm:presLayoutVars>
      </dgm:prSet>
      <dgm:spPr/>
    </dgm:pt>
    <dgm:pt modelId="{85A279E0-D679-4D0D-BD4C-6782ED1D31A8}" type="pres">
      <dgm:prSet presAssocID="{10CE0F37-0BF5-477B-8438-9A07AADCF7A1}" presName="space" presStyleCnt="0"/>
      <dgm:spPr/>
    </dgm:pt>
    <dgm:pt modelId="{C4CA3484-3253-4541-803D-4ABF24177EC7}" type="pres">
      <dgm:prSet presAssocID="{144A08C4-09C8-4F57-B5F0-C7A867E3C1B6}" presName="composite" presStyleCnt="0"/>
      <dgm:spPr/>
    </dgm:pt>
    <dgm:pt modelId="{80934A75-41B1-4159-BCB6-E0CFDDA513DB}" type="pres">
      <dgm:prSet presAssocID="{144A08C4-09C8-4F57-B5F0-C7A867E3C1B6}" presName="parTx" presStyleLbl="node1" presStyleIdx="2" presStyleCnt="3">
        <dgm:presLayoutVars>
          <dgm:chMax val="0"/>
          <dgm:chPref val="0"/>
          <dgm:bulletEnabled val="1"/>
        </dgm:presLayoutVars>
      </dgm:prSet>
      <dgm:spPr/>
    </dgm:pt>
    <dgm:pt modelId="{B61A7E3B-840D-49D1-9E14-4D31A653FB5C}" type="pres">
      <dgm:prSet presAssocID="{144A08C4-09C8-4F57-B5F0-C7A867E3C1B6}" presName="desTx" presStyleLbl="revTx" presStyleIdx="2" presStyleCnt="3">
        <dgm:presLayoutVars>
          <dgm:bulletEnabled val="1"/>
        </dgm:presLayoutVars>
      </dgm:prSet>
      <dgm:spPr/>
    </dgm:pt>
  </dgm:ptLst>
  <dgm:cxnLst>
    <dgm:cxn modelId="{725F6B01-D8C4-490B-9C43-FCDE97F2E571}" type="presOf" srcId="{8942CC99-A6B9-4DC2-AACC-4D2B6F96C7F6}" destId="{64F32E0E-6BC8-498D-B40D-E7BD71F7ACB4}" srcOrd="0" destOrd="0" presId="urn:microsoft.com/office/officeart/2005/8/layout/chevron1"/>
    <dgm:cxn modelId="{9A627109-0CCA-47A4-9CB9-72CAD3B3405C}" srcId="{8942CC99-A6B9-4DC2-AACC-4D2B6F96C7F6}" destId="{189DB90A-D825-4A4A-9594-B0D018BB39C0}" srcOrd="0" destOrd="0" parTransId="{9A5488C0-AF8C-4373-824D-377A0DF4AD7C}" sibTransId="{7C751B60-D08B-4BB2-9083-AF1DD199864C}"/>
    <dgm:cxn modelId="{E4D16B10-9598-48C2-B468-28ADF4F3CCE8}" type="presOf" srcId="{BED43CFE-A702-470D-9F27-BB9B796B4F5F}" destId="{B906FCAB-C193-40FF-8B87-6230D4506040}" srcOrd="0" destOrd="3" presId="urn:microsoft.com/office/officeart/2005/8/layout/chevron1"/>
    <dgm:cxn modelId="{F9FBEE12-2F78-4E63-9174-01506D7B08C8}" type="presOf" srcId="{4BAE46DC-4B7C-47D0-9394-90DA6C5600A2}" destId="{B61A7E3B-840D-49D1-9E14-4D31A653FB5C}" srcOrd="0" destOrd="0" presId="urn:microsoft.com/office/officeart/2005/8/layout/chevron1"/>
    <dgm:cxn modelId="{9FDBD918-0179-43FE-884F-4F7C190E67CE}" type="presOf" srcId="{696AE5D3-7FF2-4C15-A8FE-5F37E5871B54}" destId="{B906FCAB-C193-40FF-8B87-6230D4506040}" srcOrd="0" destOrd="2" presId="urn:microsoft.com/office/officeart/2005/8/layout/chevron1"/>
    <dgm:cxn modelId="{B15D251F-A8BA-4BA2-B3B6-8E9A2E3557CA}" type="presOf" srcId="{27766533-3D93-4A24-8898-9893D2CE2F7D}" destId="{B906FCAB-C193-40FF-8B87-6230D4506040}" srcOrd="0" destOrd="1" presId="urn:microsoft.com/office/officeart/2005/8/layout/chevron1"/>
    <dgm:cxn modelId="{22EFF62E-E589-4E61-959B-9E5819C63240}" srcId="{8942CC99-A6B9-4DC2-AACC-4D2B6F96C7F6}" destId="{696AE5D3-7FF2-4C15-A8FE-5F37E5871B54}" srcOrd="2" destOrd="0" parTransId="{7BF16243-D2B4-4229-99D9-7CFFEC4C1A2B}" sibTransId="{05EBE062-7A85-48D2-AC62-525A1BAE16B1}"/>
    <dgm:cxn modelId="{9F1F4035-5021-4498-B216-38E86CEB27B0}" srcId="{ACE9A010-DBE9-43C9-BB20-6ADE681EB88D}" destId="{EA3A2672-FFFD-4648-B379-D516803593AB}" srcOrd="1" destOrd="0" parTransId="{9158034A-AF98-4450-977B-4C6A8535E322}" sibTransId="{A7134513-D1DE-42E0-A86A-E81C012EFD61}"/>
    <dgm:cxn modelId="{348A4568-779F-4054-979D-3AFC80ED0622}" type="presOf" srcId="{144A08C4-09C8-4F57-B5F0-C7A867E3C1B6}" destId="{80934A75-41B1-4159-BCB6-E0CFDDA513DB}" srcOrd="0" destOrd="0" presId="urn:microsoft.com/office/officeart/2005/8/layout/chevron1"/>
    <dgm:cxn modelId="{80784469-B6A2-453A-90C0-BEB63F470553}" type="presOf" srcId="{EA3A2672-FFFD-4648-B379-D516803593AB}" destId="{BFFD5D9B-DFCA-4A0B-9BC8-F7DA4E14E280}" srcOrd="0" destOrd="1" presId="urn:microsoft.com/office/officeart/2005/8/layout/chevron1"/>
    <dgm:cxn modelId="{F7B9E44F-F547-451A-8F0B-E126D2052958}" srcId="{41B5B9CC-AB46-45C1-AF84-985CD0B634B9}" destId="{ACE9A010-DBE9-43C9-BB20-6ADE681EB88D}" srcOrd="0" destOrd="0" parTransId="{78CC414E-043E-410A-919F-CC22190FF894}" sibTransId="{C20D883C-66F1-41FC-BECA-4A47ECA6A703}"/>
    <dgm:cxn modelId="{4FFC7B51-0F7F-4390-8871-C6105A9AF769}" srcId="{8942CC99-A6B9-4DC2-AACC-4D2B6F96C7F6}" destId="{BED43CFE-A702-470D-9F27-BB9B796B4F5F}" srcOrd="3" destOrd="0" parTransId="{59788055-9EFC-4C68-94BE-C0C8313A774A}" sibTransId="{F2C5645A-374C-4732-B6F8-A01CD527171D}"/>
    <dgm:cxn modelId="{DCB85B8A-F6FF-45D9-852E-7073803B7C96}" srcId="{ACE9A010-DBE9-43C9-BB20-6ADE681EB88D}" destId="{52EEFDC3-B618-4927-876D-51CBF6D62FAB}" srcOrd="0" destOrd="0" parTransId="{250BDBC2-3DC2-4AB8-96E1-2EB8D1BDBB60}" sibTransId="{8AF4F840-6864-4ADD-B9FD-FFBE965773B0}"/>
    <dgm:cxn modelId="{4530CAA1-0EA5-428B-A8DC-6EBC163D0C55}" type="presOf" srcId="{52EEFDC3-B618-4927-876D-51CBF6D62FAB}" destId="{BFFD5D9B-DFCA-4A0B-9BC8-F7DA4E14E280}" srcOrd="0" destOrd="0" presId="urn:microsoft.com/office/officeart/2005/8/layout/chevron1"/>
    <dgm:cxn modelId="{FE1F1FA3-F47D-413C-AA3F-C400345E10B9}" type="presOf" srcId="{ACE9A010-DBE9-43C9-BB20-6ADE681EB88D}" destId="{6621AA12-8A24-4014-B7B6-96454C0B4AB6}" srcOrd="0" destOrd="0" presId="urn:microsoft.com/office/officeart/2005/8/layout/chevron1"/>
    <dgm:cxn modelId="{2F439AA5-D9C4-402F-9AE9-0191E3FCFEB7}" type="presOf" srcId="{41B5B9CC-AB46-45C1-AF84-985CD0B634B9}" destId="{C8D2E9DC-9150-40F6-9F88-4F930CB86544}" srcOrd="0" destOrd="0" presId="urn:microsoft.com/office/officeart/2005/8/layout/chevron1"/>
    <dgm:cxn modelId="{CE6093B5-3DBC-470F-9D6C-7F6CCC70E2B5}" type="presOf" srcId="{75A98EBC-4E84-49AD-BE33-C4DD32077231}" destId="{B906FCAB-C193-40FF-8B87-6230D4506040}" srcOrd="0" destOrd="4" presId="urn:microsoft.com/office/officeart/2005/8/layout/chevron1"/>
    <dgm:cxn modelId="{E2E9E5CE-396E-451A-B862-585A26B7FF34}" srcId="{8942CC99-A6B9-4DC2-AACC-4D2B6F96C7F6}" destId="{75A98EBC-4E84-49AD-BE33-C4DD32077231}" srcOrd="4" destOrd="0" parTransId="{4623AE22-1555-475C-8C48-693B51C500C3}" sibTransId="{CAAF3790-2E9A-4A6A-8EBF-9669F5DCE3B5}"/>
    <dgm:cxn modelId="{249E24D3-5448-444D-8F31-B15080E4FABD}" srcId="{41B5B9CC-AB46-45C1-AF84-985CD0B634B9}" destId="{8942CC99-A6B9-4DC2-AACC-4D2B6F96C7F6}" srcOrd="1" destOrd="0" parTransId="{626BAA94-2600-4E1E-901D-2294F206BFBE}" sibTransId="{10CE0F37-0BF5-477B-8438-9A07AADCF7A1}"/>
    <dgm:cxn modelId="{D2B99FD5-E7D9-4B02-8926-C88C244C8658}" type="presOf" srcId="{189DB90A-D825-4A4A-9594-B0D018BB39C0}" destId="{B906FCAB-C193-40FF-8B87-6230D4506040}" srcOrd="0" destOrd="0" presId="urn:microsoft.com/office/officeart/2005/8/layout/chevron1"/>
    <dgm:cxn modelId="{E0B081D6-2DF3-4D1B-B8B9-FDB3E9271DF9}" srcId="{8942CC99-A6B9-4DC2-AACC-4D2B6F96C7F6}" destId="{27766533-3D93-4A24-8898-9893D2CE2F7D}" srcOrd="1" destOrd="0" parTransId="{B0822FC6-CCDF-450E-B727-DE0EED10B909}" sibTransId="{0068B686-6E17-42A6-9FF3-914F55B62CE0}"/>
    <dgm:cxn modelId="{FCE89DDC-CCB7-49BF-890E-60BBDEA3333F}" srcId="{144A08C4-09C8-4F57-B5F0-C7A867E3C1B6}" destId="{4BAE46DC-4B7C-47D0-9394-90DA6C5600A2}" srcOrd="0" destOrd="0" parTransId="{60CD8C4B-D1AA-4CFD-AC82-0D906E637B36}" sibTransId="{D92936AE-A9FE-4FC5-8189-A85B6B279A28}"/>
    <dgm:cxn modelId="{6427EEFE-35CE-4677-B4CB-9FBC0F049E07}" srcId="{41B5B9CC-AB46-45C1-AF84-985CD0B634B9}" destId="{144A08C4-09C8-4F57-B5F0-C7A867E3C1B6}" srcOrd="2" destOrd="0" parTransId="{F70B4B08-0EAA-4934-9D78-F7402570EBF0}" sibTransId="{B109ACFF-F1D9-4325-AABE-B3A5D53DB718}"/>
    <dgm:cxn modelId="{81661469-38E0-45CF-B5A8-89B740F74CDB}" type="presParOf" srcId="{C8D2E9DC-9150-40F6-9F88-4F930CB86544}" destId="{A501CE5B-E89B-450B-98B0-2058A9D0C12B}" srcOrd="0" destOrd="0" presId="urn:microsoft.com/office/officeart/2005/8/layout/chevron1"/>
    <dgm:cxn modelId="{61561C80-7DFA-4ADD-9CE7-B522D0F12C57}" type="presParOf" srcId="{A501CE5B-E89B-450B-98B0-2058A9D0C12B}" destId="{6621AA12-8A24-4014-B7B6-96454C0B4AB6}" srcOrd="0" destOrd="0" presId="urn:microsoft.com/office/officeart/2005/8/layout/chevron1"/>
    <dgm:cxn modelId="{D0C80B2C-2873-47A9-BBFC-32695EBD63A0}" type="presParOf" srcId="{A501CE5B-E89B-450B-98B0-2058A9D0C12B}" destId="{BFFD5D9B-DFCA-4A0B-9BC8-F7DA4E14E280}" srcOrd="1" destOrd="0" presId="urn:microsoft.com/office/officeart/2005/8/layout/chevron1"/>
    <dgm:cxn modelId="{CB794C6A-346A-4E45-8E36-4BC486A30060}" type="presParOf" srcId="{C8D2E9DC-9150-40F6-9F88-4F930CB86544}" destId="{C7A3A373-23D1-47BE-92CB-6C79FAB8CAB9}" srcOrd="1" destOrd="0" presId="urn:microsoft.com/office/officeart/2005/8/layout/chevron1"/>
    <dgm:cxn modelId="{5CAD1013-D1B7-48AE-8AB2-49A7241A3663}" type="presParOf" srcId="{C8D2E9DC-9150-40F6-9F88-4F930CB86544}" destId="{E3DAA792-F603-49EF-91DA-A66614692B7E}" srcOrd="2" destOrd="0" presId="urn:microsoft.com/office/officeart/2005/8/layout/chevron1"/>
    <dgm:cxn modelId="{DDB31F19-70FB-4829-B7CA-6E945FEFF0F3}" type="presParOf" srcId="{E3DAA792-F603-49EF-91DA-A66614692B7E}" destId="{64F32E0E-6BC8-498D-B40D-E7BD71F7ACB4}" srcOrd="0" destOrd="0" presId="urn:microsoft.com/office/officeart/2005/8/layout/chevron1"/>
    <dgm:cxn modelId="{C283B1F1-4938-4849-A20C-A620BBD48AC2}" type="presParOf" srcId="{E3DAA792-F603-49EF-91DA-A66614692B7E}" destId="{B906FCAB-C193-40FF-8B87-6230D4506040}" srcOrd="1" destOrd="0" presId="urn:microsoft.com/office/officeart/2005/8/layout/chevron1"/>
    <dgm:cxn modelId="{18F70B73-397C-4470-93CB-542599AA1F86}" type="presParOf" srcId="{C8D2E9DC-9150-40F6-9F88-4F930CB86544}" destId="{85A279E0-D679-4D0D-BD4C-6782ED1D31A8}" srcOrd="3" destOrd="0" presId="urn:microsoft.com/office/officeart/2005/8/layout/chevron1"/>
    <dgm:cxn modelId="{2C56DD55-D3DB-4326-9B69-AB57436526C9}" type="presParOf" srcId="{C8D2E9DC-9150-40F6-9F88-4F930CB86544}" destId="{C4CA3484-3253-4541-803D-4ABF24177EC7}" srcOrd="4" destOrd="0" presId="urn:microsoft.com/office/officeart/2005/8/layout/chevron1"/>
    <dgm:cxn modelId="{9C42FC12-E1EC-4F36-B1CF-9A48DF1FC6EF}" type="presParOf" srcId="{C4CA3484-3253-4541-803D-4ABF24177EC7}" destId="{80934A75-41B1-4159-BCB6-E0CFDDA513DB}" srcOrd="0" destOrd="0" presId="urn:microsoft.com/office/officeart/2005/8/layout/chevron1"/>
    <dgm:cxn modelId="{89429FFF-FF2E-4EDF-B4D8-71954A3D2C7E}" type="presParOf" srcId="{C4CA3484-3253-4541-803D-4ABF24177EC7}" destId="{B61A7E3B-840D-49D1-9E14-4D31A653FB5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1AA12-8A24-4014-B7B6-96454C0B4AB6}">
      <dsp:nvSpPr>
        <dsp:cNvPr id="0" name=""/>
        <dsp:cNvSpPr/>
      </dsp:nvSpPr>
      <dsp:spPr>
        <a:xfrm>
          <a:off x="1438" y="150532"/>
          <a:ext cx="2906702" cy="116268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CA" sz="2200" kern="1200" dirty="0"/>
            <a:t>Deploy resources via </a:t>
          </a:r>
          <a:r>
            <a:rPr lang="en-CA" sz="2200" kern="1200" dirty="0" err="1"/>
            <a:t>IaC</a:t>
          </a:r>
          <a:endParaRPr lang="en-CA" sz="2200" kern="1200" dirty="0"/>
        </a:p>
      </dsp:txBody>
      <dsp:txXfrm>
        <a:off x="582778" y="150532"/>
        <a:ext cx="1744022" cy="1162680"/>
      </dsp:txXfrm>
    </dsp:sp>
    <dsp:sp modelId="{BFFD5D9B-DFCA-4A0B-9BC8-F7DA4E14E280}">
      <dsp:nvSpPr>
        <dsp:cNvPr id="0" name=""/>
        <dsp:cNvSpPr/>
      </dsp:nvSpPr>
      <dsp:spPr>
        <a:xfrm>
          <a:off x="1438" y="1458548"/>
          <a:ext cx="2325361" cy="191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CA" sz="2200" kern="1200" dirty="0"/>
            <a:t>Bicep</a:t>
          </a:r>
        </a:p>
        <a:p>
          <a:pPr marL="228600" lvl="1" indent="-228600" algn="l" defTabSz="977900">
            <a:lnSpc>
              <a:spcPct val="90000"/>
            </a:lnSpc>
            <a:spcBef>
              <a:spcPct val="0"/>
            </a:spcBef>
            <a:spcAft>
              <a:spcPct val="15000"/>
            </a:spcAft>
            <a:buChar char="•"/>
          </a:pPr>
          <a:r>
            <a:rPr lang="en-CA" sz="2200" kern="1200" dirty="0"/>
            <a:t>Terraform</a:t>
          </a:r>
        </a:p>
      </dsp:txBody>
      <dsp:txXfrm>
        <a:off x="1438" y="1458548"/>
        <a:ext cx="2325361" cy="1916578"/>
      </dsp:txXfrm>
    </dsp:sp>
    <dsp:sp modelId="{64F32E0E-6BC8-498D-B40D-E7BD71F7ACB4}">
      <dsp:nvSpPr>
        <dsp:cNvPr id="0" name=""/>
        <dsp:cNvSpPr/>
      </dsp:nvSpPr>
      <dsp:spPr>
        <a:xfrm>
          <a:off x="2692140" y="150532"/>
          <a:ext cx="2906702" cy="116268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CA" sz="2200" kern="1200" dirty="0"/>
            <a:t>Deploy DB schema</a:t>
          </a:r>
        </a:p>
      </dsp:txBody>
      <dsp:txXfrm>
        <a:off x="3273480" y="150532"/>
        <a:ext cx="1744022" cy="1162680"/>
      </dsp:txXfrm>
    </dsp:sp>
    <dsp:sp modelId="{B906FCAB-C193-40FF-8B87-6230D4506040}">
      <dsp:nvSpPr>
        <dsp:cNvPr id="0" name=""/>
        <dsp:cNvSpPr/>
      </dsp:nvSpPr>
      <dsp:spPr>
        <a:xfrm>
          <a:off x="2692140" y="1458548"/>
          <a:ext cx="2325361" cy="191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CA" sz="2200" kern="1200" dirty="0"/>
            <a:t>SqlPackage.exe</a:t>
          </a:r>
        </a:p>
        <a:p>
          <a:pPr marL="228600" lvl="1" indent="-228600" algn="l" defTabSz="977900">
            <a:lnSpc>
              <a:spcPct val="90000"/>
            </a:lnSpc>
            <a:spcBef>
              <a:spcPct val="0"/>
            </a:spcBef>
            <a:spcAft>
              <a:spcPct val="15000"/>
            </a:spcAft>
            <a:buChar char="•"/>
          </a:pPr>
          <a:r>
            <a:rPr lang="en-CA" sz="2200" kern="1200" dirty="0" err="1"/>
            <a:t>Dacpac</a:t>
          </a:r>
          <a:r>
            <a:rPr lang="en-CA" sz="2200" kern="1200" dirty="0"/>
            <a:t> / </a:t>
          </a:r>
          <a:r>
            <a:rPr lang="en-CA" sz="2200" kern="1200" dirty="0" err="1"/>
            <a:t>Bacpac</a:t>
          </a:r>
          <a:endParaRPr lang="en-CA" sz="2200" kern="1200" dirty="0"/>
        </a:p>
        <a:p>
          <a:pPr marL="228600" lvl="1" indent="-228600" algn="l" defTabSz="977900">
            <a:lnSpc>
              <a:spcPct val="90000"/>
            </a:lnSpc>
            <a:spcBef>
              <a:spcPct val="0"/>
            </a:spcBef>
            <a:spcAft>
              <a:spcPct val="15000"/>
            </a:spcAft>
            <a:buChar char="•"/>
          </a:pPr>
          <a:r>
            <a:rPr lang="en-CA" sz="2200" kern="1200" dirty="0"/>
            <a:t>SQL script</a:t>
          </a:r>
        </a:p>
        <a:p>
          <a:pPr marL="228600" lvl="1" indent="-228600" algn="l" defTabSz="977900">
            <a:lnSpc>
              <a:spcPct val="90000"/>
            </a:lnSpc>
            <a:spcBef>
              <a:spcPct val="0"/>
            </a:spcBef>
            <a:spcAft>
              <a:spcPct val="15000"/>
            </a:spcAft>
            <a:buChar char="•"/>
          </a:pPr>
          <a:r>
            <a:rPr lang="en-CA" sz="2200" kern="1200" dirty="0"/>
            <a:t>Database restore</a:t>
          </a:r>
        </a:p>
        <a:p>
          <a:pPr marL="228600" lvl="1" indent="-228600" algn="l" defTabSz="977900">
            <a:lnSpc>
              <a:spcPct val="90000"/>
            </a:lnSpc>
            <a:spcBef>
              <a:spcPct val="0"/>
            </a:spcBef>
            <a:spcAft>
              <a:spcPct val="15000"/>
            </a:spcAft>
            <a:buChar char="•"/>
          </a:pPr>
          <a:endParaRPr lang="en-CA" sz="2200" kern="1200" dirty="0"/>
        </a:p>
      </dsp:txBody>
      <dsp:txXfrm>
        <a:off x="2692140" y="1458548"/>
        <a:ext cx="2325361" cy="1916578"/>
      </dsp:txXfrm>
    </dsp:sp>
    <dsp:sp modelId="{80934A75-41B1-4159-BCB6-E0CFDDA513DB}">
      <dsp:nvSpPr>
        <dsp:cNvPr id="0" name=""/>
        <dsp:cNvSpPr/>
      </dsp:nvSpPr>
      <dsp:spPr>
        <a:xfrm>
          <a:off x="5382842" y="150532"/>
          <a:ext cx="2906702" cy="116268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CA" sz="2200" kern="1200" dirty="0"/>
            <a:t>Update tenant list</a:t>
          </a:r>
        </a:p>
      </dsp:txBody>
      <dsp:txXfrm>
        <a:off x="5964182" y="150532"/>
        <a:ext cx="1744022" cy="1162680"/>
      </dsp:txXfrm>
    </dsp:sp>
    <dsp:sp modelId="{B61A7E3B-840D-49D1-9E14-4D31A653FB5C}">
      <dsp:nvSpPr>
        <dsp:cNvPr id="0" name=""/>
        <dsp:cNvSpPr/>
      </dsp:nvSpPr>
      <dsp:spPr>
        <a:xfrm>
          <a:off x="5382842" y="1458548"/>
          <a:ext cx="2325361" cy="1916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77900">
            <a:lnSpc>
              <a:spcPct val="90000"/>
            </a:lnSpc>
            <a:spcBef>
              <a:spcPct val="0"/>
            </a:spcBef>
            <a:spcAft>
              <a:spcPct val="15000"/>
            </a:spcAft>
            <a:buChar char="•"/>
          </a:pPr>
          <a:r>
            <a:rPr lang="en-CA" sz="2200" kern="1200" dirty="0"/>
            <a:t>Register database in tenant list (shard map manager)</a:t>
          </a:r>
        </a:p>
      </dsp:txBody>
      <dsp:txXfrm>
        <a:off x="5382842" y="1458548"/>
        <a:ext cx="2325361" cy="19165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5/13/2023 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5/13/2023 1:13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01593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92931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err="1">
                <a:effectLst/>
                <a:latin typeface="Calibri" panose="020F0502020204030204" pitchFamily="34" charset="0"/>
              </a:rPr>
              <a:t>Sharding</a:t>
            </a:r>
            <a:r>
              <a:rPr lang="en-CA" sz="1800" dirty="0">
                <a:effectLst/>
                <a:latin typeface="Calibri" panose="020F0502020204030204" pitchFamily="34" charset="0"/>
              </a:rPr>
              <a:t> is a type of database partitioning that separates very large databases into smaller, faster, and more easily managed parts called data shards.</a:t>
            </a:r>
          </a:p>
          <a:p>
            <a:endParaRPr lang="en-CA" sz="1800" dirty="0">
              <a:effectLst/>
              <a:latin typeface="Calibri" panose="020F0502020204030204" pitchFamily="34" charset="0"/>
            </a:endParaRPr>
          </a:p>
          <a:p>
            <a:r>
              <a:rPr lang="en-CA" sz="1800" dirty="0">
                <a:effectLst/>
                <a:latin typeface="Calibri" panose="020F0502020204030204" pitchFamily="34" charset="0"/>
              </a:rPr>
              <a:t>Each shard is held on a separate database server instance, to spread the load of queries across multiple resources.</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6156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buFont typeface="+mj-lt"/>
              <a:buAutoNum type="arabicPeriod"/>
            </a:pPr>
            <a:r>
              <a:rPr lang="en-US" b="0" i="0" dirty="0">
                <a:solidFill>
                  <a:srgbClr val="FFFFFF"/>
                </a:solidFill>
                <a:effectLst/>
                <a:latin typeface="Nunito" pitchFamily="2" charset="0"/>
              </a:rPr>
              <a:t> </a:t>
            </a:r>
            <a:r>
              <a:rPr lang="en-US" b="0" i="0" dirty="0" err="1">
                <a:solidFill>
                  <a:srgbClr val="FFFFFF"/>
                </a:solidFill>
                <a:effectLst/>
                <a:latin typeface="Nunito" pitchFamily="2" charset="0"/>
              </a:rPr>
              <a:t>Sharding</a:t>
            </a:r>
            <a:r>
              <a:rPr lang="en-US" b="0" i="0" dirty="0">
                <a:solidFill>
                  <a:srgbClr val="FFFFFF"/>
                </a:solidFill>
                <a:effectLst/>
                <a:latin typeface="Nunito" pitchFamily="2" charset="0"/>
              </a:rPr>
              <a:t> allows the system to scale horizontally by adding more servers or nodes as the data grows. This improves the system’s capacity to handle large volumes of data and requests.</a:t>
            </a:r>
          </a:p>
          <a:p>
            <a:pPr algn="just" fontAlgn="base">
              <a:buFont typeface="+mj-lt"/>
              <a:buAutoNum type="arabicPeriod"/>
            </a:pPr>
            <a:endParaRPr lang="en-US" b="0" i="0" dirty="0">
              <a:solidFill>
                <a:srgbClr val="FFFFFF"/>
              </a:solidFill>
              <a:effectLst/>
              <a:latin typeface="Nunito" pitchFamily="2" charset="0"/>
            </a:endParaRPr>
          </a:p>
          <a:p>
            <a:pPr algn="just" fontAlgn="base">
              <a:buFont typeface="+mj-lt"/>
              <a:buAutoNum type="arabicPeriod"/>
            </a:pPr>
            <a:r>
              <a:rPr lang="en-US" b="0" i="0" dirty="0">
                <a:solidFill>
                  <a:srgbClr val="FFFFFF"/>
                </a:solidFill>
                <a:effectLst/>
                <a:latin typeface="Nunito" pitchFamily="2" charset="0"/>
              </a:rPr>
              <a:t> </a:t>
            </a:r>
            <a:r>
              <a:rPr lang="en-US" b="0" i="0" dirty="0" err="1">
                <a:solidFill>
                  <a:srgbClr val="FFFFFF"/>
                </a:solidFill>
                <a:effectLst/>
                <a:latin typeface="Nunito" pitchFamily="2" charset="0"/>
              </a:rPr>
              <a:t>Sharding</a:t>
            </a:r>
            <a:r>
              <a:rPr lang="en-US" b="0" i="0" dirty="0">
                <a:solidFill>
                  <a:srgbClr val="FFFFFF"/>
                </a:solidFill>
                <a:effectLst/>
                <a:latin typeface="Nunito" pitchFamily="2" charset="0"/>
              </a:rPr>
              <a:t> distributes the data across multiple servers or nodes, which improves the system’s performance by reducing the load on each server or node. This results in faster response times and better throughput.</a:t>
            </a:r>
          </a:p>
          <a:p>
            <a:pPr algn="just" fontAlgn="base">
              <a:buFont typeface="+mj-lt"/>
              <a:buAutoNum type="arabicPeriod"/>
            </a:pPr>
            <a:endParaRPr lang="en-US" b="0" i="0" dirty="0">
              <a:solidFill>
                <a:srgbClr val="FFFFFF"/>
              </a:solidFill>
              <a:effectLst/>
              <a:latin typeface="Nunito" pitchFamily="2" charset="0"/>
            </a:endParaRPr>
          </a:p>
          <a:p>
            <a:pPr algn="just" fontAlgn="base">
              <a:buFont typeface="+mj-lt"/>
              <a:buAutoNum type="arabicPeriod"/>
            </a:pPr>
            <a:r>
              <a:rPr lang="en-US" b="0" i="0" dirty="0">
                <a:solidFill>
                  <a:srgbClr val="FFFFFF"/>
                </a:solidFill>
                <a:effectLst/>
                <a:latin typeface="Nunito" pitchFamily="2" charset="0"/>
              </a:rPr>
              <a:t> </a:t>
            </a:r>
            <a:r>
              <a:rPr lang="en-US" b="0" i="0" dirty="0" err="1">
                <a:solidFill>
                  <a:srgbClr val="FFFFFF"/>
                </a:solidFill>
                <a:effectLst/>
                <a:latin typeface="Nunito" pitchFamily="2" charset="0"/>
              </a:rPr>
              <a:t>Sharding</a:t>
            </a:r>
            <a:r>
              <a:rPr lang="en-US" b="0" i="0" dirty="0">
                <a:solidFill>
                  <a:srgbClr val="FFFFFF"/>
                </a:solidFill>
                <a:effectLst/>
                <a:latin typeface="Nunito" pitchFamily="2" charset="0"/>
              </a:rPr>
              <a:t> provides a degree of fault tolerance as the system can continue to function even if one or more servers or nodes fail. This is because the data is replicated across multiple servers or nodes, and if one fails, the others can continue to serve the requests.</a:t>
            </a:r>
          </a:p>
          <a:p>
            <a:pPr algn="just" fontAlgn="base">
              <a:buFont typeface="+mj-lt"/>
              <a:buAutoNum type="arabicPeriod"/>
            </a:pPr>
            <a:endParaRPr lang="en-US" b="0" i="0" dirty="0">
              <a:solidFill>
                <a:srgbClr val="FFFFFF"/>
              </a:solidFill>
              <a:effectLst/>
              <a:latin typeface="Nunito" pitchFamily="2" charset="0"/>
            </a:endParaRPr>
          </a:p>
          <a:p>
            <a:pPr algn="just" fontAlgn="base">
              <a:buFont typeface="+mj-lt"/>
              <a:buAutoNum type="arabicPeriod"/>
            </a:pPr>
            <a:r>
              <a:rPr lang="en-US" b="0" i="0" dirty="0">
                <a:solidFill>
                  <a:srgbClr val="FFFFFF"/>
                </a:solidFill>
                <a:effectLst/>
                <a:latin typeface="Nunito" pitchFamily="2" charset="0"/>
              </a:rPr>
              <a:t> </a:t>
            </a:r>
            <a:r>
              <a:rPr lang="en-US" b="0" i="0" dirty="0" err="1">
                <a:solidFill>
                  <a:srgbClr val="FFFFFF"/>
                </a:solidFill>
                <a:effectLst/>
                <a:latin typeface="Nunito" pitchFamily="2" charset="0"/>
              </a:rPr>
              <a:t>Sharding</a:t>
            </a:r>
            <a:r>
              <a:rPr lang="en-US" b="0" i="0" dirty="0">
                <a:solidFill>
                  <a:srgbClr val="FFFFFF"/>
                </a:solidFill>
                <a:effectLst/>
                <a:latin typeface="Nunito" pitchFamily="2" charset="0"/>
              </a:rPr>
              <a:t> allows the system to scale horizontally, which can be more cost-effective than scaling vertically by upgrading hardware. </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79653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36243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Scaling out databases can be easily accomplished using scalable tools and features for Azure SQL Database.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EDCL let’s you:</a:t>
            </a:r>
          </a:p>
          <a:p>
            <a:pPr marL="571500" indent="-571500">
              <a:buFont typeface="Arial" panose="020B0604020202020204" pitchFamily="34" charset="0"/>
              <a:buChar char="•"/>
            </a:pPr>
            <a:r>
              <a:rPr lang="en-US" sz="900" dirty="0"/>
              <a:t>Create and manage scaled-out databases</a:t>
            </a:r>
          </a:p>
          <a:p>
            <a:pPr marL="571500" indent="-571500">
              <a:buFont typeface="Arial" panose="020B0604020202020204" pitchFamily="34" charset="0"/>
              <a:buChar char="•"/>
            </a:pPr>
            <a:r>
              <a:rPr lang="en-US" sz="900" dirty="0"/>
              <a:t>Simplifies management tasks for both developers and operations</a:t>
            </a:r>
          </a:p>
          <a:p>
            <a:pPr marL="571500" indent="-571500">
              <a:buFont typeface="Arial" panose="020B0604020202020204" pitchFamily="34" charset="0"/>
              <a:buChar char="•"/>
            </a:pPr>
            <a:r>
              <a:rPr lang="en-US" sz="900" dirty="0"/>
              <a:t>Easily lets you develop sharded applications using 100’s or even 1000’s of databases in Azure SQL</a:t>
            </a:r>
          </a:p>
          <a:p>
            <a:pPr marL="571500" indent="-571500">
              <a:buFont typeface="Arial" panose="020B0604020202020204" pitchFamily="34" charset="0"/>
              <a:buChar char="•"/>
            </a:pPr>
            <a:r>
              <a:rPr lang="en-US" sz="900" dirty="0"/>
              <a:t>Support for .NET and Java</a:t>
            </a:r>
          </a:p>
          <a:p>
            <a:pPr marL="571500" indent="-571500">
              <a:buFont typeface="Arial" panose="020B0604020202020204" pitchFamily="34" charset="0"/>
              <a:buChar char="•"/>
            </a:pPr>
            <a:r>
              <a:rPr lang="en-US" sz="900" dirty="0"/>
              <a:t>Support for Entity Framework and Dapper</a:t>
            </a:r>
          </a:p>
          <a:p>
            <a:pPr marL="571500" indent="-571500">
              <a:buFont typeface="Arial" panose="020B0604020202020204" pitchFamily="34" charset="0"/>
              <a:buChar char="•"/>
            </a:pPr>
            <a:r>
              <a:rPr lang="en-US" sz="900" dirty="0"/>
              <a:t>Split-merge tool for data movement</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1024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37028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some specific actions we can take for our SaaS solution</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322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Callon Campbell, I'm a 4 times Microsoft MVP in Azure. I’m also a consultant with </a:t>
            </a:r>
            <a:r>
              <a:rPr lang="en-US" dirty="0" err="1"/>
              <a:t>Adastra</a:t>
            </a:r>
            <a:r>
              <a:rPr lang="en-US" dirty="0"/>
              <a:t> specializing in App Migration, Modernization and an Azure Lead</a:t>
            </a:r>
          </a:p>
          <a:p>
            <a:endParaRPr lang="en-US" dirty="0"/>
          </a:p>
          <a:p>
            <a:r>
              <a:rPr lang="en-US" dirty="0"/>
              <a:t>I have 20+ years in enterprise development with Microsoft technologies focused on Azure, .NET, and SQL</a:t>
            </a:r>
          </a:p>
          <a:p>
            <a:endParaRPr lang="en-US" dirty="0"/>
          </a:p>
          <a:p>
            <a:r>
              <a:rPr lang="en-US" dirty="0"/>
              <a:t>I'm passionate about serverless and cloud-native application development and bringing those benefits to the enterprise.</a:t>
            </a:r>
          </a:p>
          <a:p>
            <a:endParaRPr lang="en-US" dirty="0"/>
          </a:p>
          <a:p>
            <a:r>
              <a:rPr lang="en-US" dirty="0"/>
              <a:t>I'm a speaker at local community events, meetups and Global Azure.</a:t>
            </a:r>
          </a:p>
          <a:p>
            <a:endParaRPr lang="en-US" dirty="0"/>
          </a:p>
          <a:p>
            <a:endParaRPr lang="en-CA" dirty="0"/>
          </a:p>
        </p:txBody>
      </p:sp>
      <p:sp>
        <p:nvSpPr>
          <p:cNvPr id="4" name="Slide Number Placeholder 3"/>
          <p:cNvSpPr>
            <a:spLocks noGrp="1"/>
          </p:cNvSpPr>
          <p:nvPr>
            <p:ph type="sldNum" sz="quarter" idx="5"/>
          </p:nvPr>
        </p:nvSpPr>
        <p:spPr/>
        <p:txBody>
          <a:bodyPr/>
          <a:lstStyle/>
          <a:p>
            <a:fld id="{20A10935-D80B-4D34-9C2B-7EECB738A678}" type="slidenum">
              <a:rPr lang="en-CA" smtClean="0"/>
              <a:t>4</a:t>
            </a:fld>
            <a:endParaRPr lang="en-CA"/>
          </a:p>
        </p:txBody>
      </p:sp>
    </p:spTree>
    <p:extLst>
      <p:ext uri="{BB962C8B-B14F-4D97-AF65-F5344CB8AC3E}">
        <p14:creationId xmlns:p14="http://schemas.microsoft.com/office/powerpoint/2010/main" val="37042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want to set the context for this presentation and talk about how we can take an application running in a single region with single database that supports multitenancy and migrate that to support a sharded multitenancy design.</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8789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35400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Tenant C is sensitive to performance</a:t>
            </a:r>
          </a:p>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Tenant C might be in a different geographic region</a:t>
            </a:r>
          </a:p>
          <a:p>
            <a:pPr rtl="0" fontAlgn="ctr">
              <a:spcBef>
                <a:spcPts val="0"/>
              </a:spcBef>
              <a:spcAft>
                <a:spcPts val="0"/>
              </a:spcAft>
              <a:buFont typeface="Arial" panose="020B0604020202020204" pitchFamily="34" charset="0"/>
              <a:buChar char="•"/>
            </a:pPr>
            <a:r>
              <a:rPr lang="en-US" sz="900" dirty="0">
                <a:effectLst/>
                <a:latin typeface="Calibri" panose="020F0502020204030204" pitchFamily="34" charset="0"/>
              </a:rPr>
              <a:t>Tenant C could be different price tier</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5579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24954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1273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5/13/2023 1:13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243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4">
            <a:extLst>
              <a:ext uri="{FF2B5EF4-FFF2-40B4-BE49-F238E27FC236}">
                <a16:creationId xmlns:a16="http://schemas.microsoft.com/office/drawing/2014/main" id="{E03E4EC9-66C8-4930-41A6-51AEF699D52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89212" y="701674"/>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7" name="Picture 2">
            <a:extLst>
              <a:ext uri="{FF2B5EF4-FFF2-40B4-BE49-F238E27FC236}">
                <a16:creationId xmlns:a16="http://schemas.microsoft.com/office/drawing/2014/main" id="{86F279E5-DF2A-4D86-86F4-BB01A0C2E699}"/>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grpSp>
        <p:nvGrpSpPr>
          <p:cNvPr id="2" name="Group 1">
            <a:extLst>
              <a:ext uri="{FF2B5EF4-FFF2-40B4-BE49-F238E27FC236}">
                <a16:creationId xmlns:a16="http://schemas.microsoft.com/office/drawing/2014/main" id="{353223EC-F96A-4AE0-91E8-4EE2E9F1CA54}"/>
              </a:ext>
            </a:extLst>
          </p:cNvPr>
          <p:cNvGrpSpPr/>
          <p:nvPr userDrawn="1"/>
        </p:nvGrpSpPr>
        <p:grpSpPr>
          <a:xfrm>
            <a:off x="-1" y="6248400"/>
            <a:ext cx="12436475" cy="754062"/>
            <a:chOff x="-1" y="6248400"/>
            <a:chExt cx="12436475" cy="754062"/>
          </a:xfrm>
        </p:grpSpPr>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pic>
          <p:nvPicPr>
            <p:cNvPr id="8" name="Picture 2">
              <a:extLst>
                <a:ext uri="{FF2B5EF4-FFF2-40B4-BE49-F238E27FC236}">
                  <a16:creationId xmlns:a16="http://schemas.microsoft.com/office/drawing/2014/main" id="{39D67FB8-65E2-45DD-B1AA-59F22B661C9E}"/>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44C12652-0A33-4554-B697-2B267F7BB16B}"/>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8" name="Picture 2">
            <a:extLst>
              <a:ext uri="{FF2B5EF4-FFF2-40B4-BE49-F238E27FC236}">
                <a16:creationId xmlns:a16="http://schemas.microsoft.com/office/drawing/2014/main" id="{B5073E28-B4ED-4EAC-831D-E398FF3BFE26}"/>
              </a:ext>
            </a:extLst>
          </p:cNvPr>
          <p:cNvPicPr>
            <a:picLocks noChangeAspect="1" noChangeArrowheads="1"/>
          </p:cNvPicPr>
          <p:nvPr userDrawn="1"/>
        </p:nvPicPr>
        <p:blipFill>
          <a:blip r:embed="rId3"/>
          <a:srcRect/>
          <a:stretch/>
        </p:blipFill>
        <p:spPr bwMode="auto">
          <a:xfrm>
            <a:off x="554210" y="6322856"/>
            <a:ext cx="763310" cy="5892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409237" y="61987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May 11</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 13</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2023</a:t>
            </a:r>
          </a:p>
        </p:txBody>
      </p:sp>
      <p:pic>
        <p:nvPicPr>
          <p:cNvPr id="1028" name="Picture 4">
            <a:extLst>
              <a:ext uri="{FF2B5EF4-FFF2-40B4-BE49-F238E27FC236}">
                <a16:creationId xmlns:a16="http://schemas.microsoft.com/office/drawing/2014/main" id="{298DAE02-66FB-48D1-91F1-1A5452DF8AE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89211" y="755778"/>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A356E502-99D7-4E6F-BB67-C71A0A5718C1}"/>
              </a:ext>
            </a:extLst>
          </p:cNvPr>
          <p:cNvPicPr>
            <a:picLocks noChangeAspect="1" noChangeArrowheads="1"/>
          </p:cNvPicPr>
          <p:nvPr userDrawn="1"/>
        </p:nvPicPr>
        <p:blipFill>
          <a:blip r:embed="rId3"/>
          <a:srcRect/>
          <a:stretch/>
        </p:blipFill>
        <p:spPr bwMode="auto">
          <a:xfrm>
            <a:off x="5797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6" name="Picture 2">
            <a:extLst>
              <a:ext uri="{FF2B5EF4-FFF2-40B4-BE49-F238E27FC236}">
                <a16:creationId xmlns:a16="http://schemas.microsoft.com/office/drawing/2014/main" id="{8B1C1329-1CD0-4FD3-9BCE-1F6CC85C334D}"/>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663C590-E0BC-4AF6-BE38-F7A08ED0E4A4}"/>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4491A764-36F5-65D3-0D7E-76741176D8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89212" y="701674"/>
            <a:ext cx="725805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050" name="Picture 2">
            <a:extLst>
              <a:ext uri="{FF2B5EF4-FFF2-40B4-BE49-F238E27FC236}">
                <a16:creationId xmlns:a16="http://schemas.microsoft.com/office/drawing/2014/main" id="{5C090B08-A481-A2E1-8855-0C42939B0D0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4038" y="6304979"/>
            <a:ext cx="809624" cy="62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6" name="Picture 2">
            <a:extLst>
              <a:ext uri="{FF2B5EF4-FFF2-40B4-BE49-F238E27FC236}">
                <a16:creationId xmlns:a16="http://schemas.microsoft.com/office/drawing/2014/main" id="{FAB706D1-846F-475D-9CD4-6859FB1DB298}"/>
              </a:ext>
            </a:extLst>
          </p:cNvPr>
          <p:cNvPicPr>
            <a:picLocks noChangeAspect="1" noChangeArrowheads="1"/>
          </p:cNvPicPr>
          <p:nvPr userDrawn="1"/>
        </p:nvPicPr>
        <p:blipFill>
          <a:blip r:embed="rId2"/>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6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4" name="Picture 2">
            <a:extLst>
              <a:ext uri="{FF2B5EF4-FFF2-40B4-BE49-F238E27FC236}">
                <a16:creationId xmlns:a16="http://schemas.microsoft.com/office/drawing/2014/main" id="{A547EE5A-ACB4-4CAA-8C2B-35ACEB2C10D3}"/>
              </a:ext>
            </a:extLst>
          </p:cNvPr>
          <p:cNvPicPr>
            <a:picLocks noChangeAspect="1" noChangeArrowheads="1"/>
          </p:cNvPicPr>
          <p:nvPr userDrawn="1"/>
        </p:nvPicPr>
        <p:blipFill>
          <a:blip r:embed="rId3"/>
          <a:srcRect/>
          <a:stretch/>
        </p:blipFill>
        <p:spPr bwMode="auto">
          <a:xfrm>
            <a:off x="10714334" y="5554662"/>
            <a:ext cx="1320205" cy="101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1845505" cy="517065"/>
          </a:xfrm>
          <a:prstGeom prst="rect">
            <a:avLst/>
          </a:prstGeom>
          <a:solidFill>
            <a:srgbClr val="E3C038"/>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s-ES" sz="1600" dirty="0">
                <a:solidFill>
                  <a:srgbClr val="001344"/>
                </a:solidFill>
                <a:latin typeface="+mn-lt"/>
              </a:rPr>
              <a:t>#GlobalAzureTO</a:t>
            </a:r>
          </a:p>
        </p:txBody>
      </p:sp>
      <p:pic>
        <p:nvPicPr>
          <p:cNvPr id="3" name="Picture 2">
            <a:extLst>
              <a:ext uri="{FF2B5EF4-FFF2-40B4-BE49-F238E27FC236}">
                <a16:creationId xmlns:a16="http://schemas.microsoft.com/office/drawing/2014/main" id="{6DB572C5-A05B-BA12-428A-399C770CDDC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4037" y="20240"/>
            <a:ext cx="809624" cy="62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AADD7E7-06E3-B2C4-43AB-39CE2DC58E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4334" y="5526064"/>
            <a:ext cx="1320205" cy="101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318"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337" r:id="rId14"/>
    <p:sldLayoutId id="2147484378" r:id="rId15"/>
    <p:sldLayoutId id="2147484249" r:id="rId16"/>
    <p:sldLayoutId id="2147484343" r:id="rId17"/>
    <p:sldLayoutId id="2147484344" r:id="rId18"/>
    <p:sldLayoutId id="2147484301" r:id="rId19"/>
    <p:sldLayoutId id="2147484252" r:id="rId20"/>
    <p:sldLayoutId id="2147484251" r:id="rId21"/>
    <p:sldLayoutId id="2147484254" r:id="rId22"/>
    <p:sldLayoutId id="2147484257" r:id="rId23"/>
    <p:sldLayoutId id="2147484377" r:id="rId24"/>
    <p:sldLayoutId id="2147484380" r:id="rId25"/>
    <p:sldLayoutId id="2147484258" r:id="rId26"/>
    <p:sldLayoutId id="2147484260" r:id="rId27"/>
    <p:sldLayoutId id="2147484299" r:id="rId28"/>
    <p:sldLayoutId id="2147484345" r:id="rId29"/>
    <p:sldLayoutId id="2147484263" r:id="rId30"/>
    <p:sldLayoutId id="2147484376" r:id="rId31"/>
    <p:sldLayoutId id="2147484381"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hemeOverride" Target="../theme/themeOverride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hemeOverride" Target="../theme/themeOverride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hemeOverride" Target="../theme/themeOverride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5.xml"/><Relationship Id="rId1" Type="http://schemas.openxmlformats.org/officeDocument/2006/relationships/themeOverride" Target="../theme/themeOverride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adastracorp.com./" TargetMode="External"/><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hyperlink" Target="http://www.objectsharp.com/" TargetMode="Externa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hemeOverride" Target="../theme/themeOverr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5.xml"/><Relationship Id="rId1" Type="http://schemas.openxmlformats.org/officeDocument/2006/relationships/themeOverride" Target="../theme/themeOverr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hemeOverride" Target="../theme/themeOverride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hemeOverride" Target="../theme/themeOverride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hemeOverride" Target="../theme/themeOverride1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xml"/><Relationship Id="rId1" Type="http://schemas.openxmlformats.org/officeDocument/2006/relationships/themeOverride" Target="../theme/themeOverride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5.xml"/><Relationship Id="rId1" Type="http://schemas.openxmlformats.org/officeDocument/2006/relationships/themeOverride" Target="../theme/themeOverride18.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5.xml"/><Relationship Id="rId1" Type="http://schemas.openxmlformats.org/officeDocument/2006/relationships/themeOverride" Target="../theme/themeOverr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hemeOverride" Target="../theme/themeOverr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hemeOverride" Target="../theme/themeOverr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5.xml"/><Relationship Id="rId1" Type="http://schemas.openxmlformats.org/officeDocument/2006/relationships/themeOverride" Target="../theme/themeOverride2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hemeOverride" Target="../theme/themeOverr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theflyingmaverick.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hyperlink" Target="https://learn.microsoft.com/en-us/azure/architecture/guide/multitenant/checklist" TargetMode="External"/><Relationship Id="rId3" Type="http://schemas.openxmlformats.org/officeDocument/2006/relationships/hyperlink" Target="https://learn.microsoft.com/en-us/azure/azure-sql/database/saas-tenancy-app-design-patterns?view=azuresql" TargetMode="External"/><Relationship Id="rId7" Type="http://schemas.openxmlformats.org/officeDocument/2006/relationships/hyperlink" Target="https://learn.microsoft.com/en-us/azure/architecture/guide/multitenant/approaches/resource-organization" TargetMode="External"/><Relationship Id="rId2" Type="http://schemas.openxmlformats.org/officeDocument/2006/relationships/hyperlink" Target="https://learn.microsoft.com/en-us/azure/azure-sql/database/elastic-database-client-library?view=azuresql" TargetMode="External"/><Relationship Id="rId1" Type="http://schemas.openxmlformats.org/officeDocument/2006/relationships/slideLayout" Target="../slideLayouts/slideLayout8.xml"/><Relationship Id="rId6" Type="http://schemas.openxmlformats.org/officeDocument/2006/relationships/hyperlink" Target="https://learn.microsoft.com/en-us/azure/architecture/guide/multitenant/considerations/overview" TargetMode="External"/><Relationship Id="rId11" Type="http://schemas.openxmlformats.org/officeDocument/2006/relationships/hyperlink" Target="https://aka.ms/azurelimits" TargetMode="External"/><Relationship Id="rId5" Type="http://schemas.openxmlformats.org/officeDocument/2006/relationships/hyperlink" Target="https://learn.microsoft.com/en-us/azure/architecture/guide/multitenant/considerations/map-requests" TargetMode="External"/><Relationship Id="rId10" Type="http://schemas.openxmlformats.org/officeDocument/2006/relationships/hyperlink" Target="https://learn.microsoft.com/en-us/azure/azure-sql/database/elastic-scale-overview-split-and-merge?view=azuresql" TargetMode="External"/><Relationship Id="rId4" Type="http://schemas.openxmlformats.org/officeDocument/2006/relationships/hyperlink" Target="https://learn.microsoft.com/en-us/azure/azure-sql/database/elastic-scale-shard-map-management?view=azuresql" TargetMode="External"/><Relationship Id="rId9" Type="http://schemas.openxmlformats.org/officeDocument/2006/relationships/hyperlink" Target="https://learn.microsoft.com/en-us/azure/architecture/guide/multitenant/approaches/deployment-configurat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49.xml"/><Relationship Id="rId6" Type="http://schemas.openxmlformats.org/officeDocument/2006/relationships/image" Target="../media/image38.png"/><Relationship Id="rId5" Type="http://schemas.openxmlformats.org/officeDocument/2006/relationships/hyperlink" Target="https://github.com/CallonCampbell" TargetMode="External"/><Relationship Id="rId4" Type="http://schemas.openxmlformats.org/officeDocument/2006/relationships/hyperlink" Target="https://linkedin.com/in/CallonCampbel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a:t>
            </a:r>
          </a:p>
        </p:txBody>
      </p:sp>
      <p:pic>
        <p:nvPicPr>
          <p:cNvPr id="3" name="Content Placeholder 4">
            <a:extLst>
              <a:ext uri="{FF2B5EF4-FFF2-40B4-BE49-F238E27FC236}">
                <a16:creationId xmlns:a16="http://schemas.microsoft.com/office/drawing/2014/main" id="{6BD83E6B-513E-94CA-8F51-C87995B08CEF}"/>
              </a:ext>
            </a:extLst>
          </p:cNvPr>
          <p:cNvPicPr>
            <a:picLocks noChangeAspect="1"/>
          </p:cNvPicPr>
          <p:nvPr/>
        </p:nvPicPr>
        <p:blipFill>
          <a:blip r:embed="rId3"/>
          <a:stretch>
            <a:fillRect/>
          </a:stretch>
        </p:blipFill>
        <p:spPr>
          <a:xfrm>
            <a:off x="2628722" y="2283530"/>
            <a:ext cx="6934556" cy="3435527"/>
          </a:xfrm>
          <a:prstGeom prst="rect">
            <a:avLst/>
          </a:prstGeom>
        </p:spPr>
      </p:pic>
    </p:spTree>
    <p:extLst>
      <p:ext uri="{BB962C8B-B14F-4D97-AF65-F5344CB8AC3E}">
        <p14:creationId xmlns:p14="http://schemas.microsoft.com/office/powerpoint/2010/main" val="164517972"/>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 models</a:t>
            </a:r>
          </a:p>
        </p:txBody>
      </p:sp>
      <p:pic>
        <p:nvPicPr>
          <p:cNvPr id="3" name="Content Placeholder 4">
            <a:extLst>
              <a:ext uri="{FF2B5EF4-FFF2-40B4-BE49-F238E27FC236}">
                <a16:creationId xmlns:a16="http://schemas.microsoft.com/office/drawing/2014/main" id="{7F12FD0E-36E1-F909-CBC4-D0F52CD92E98}"/>
              </a:ext>
            </a:extLst>
          </p:cNvPr>
          <p:cNvPicPr>
            <a:picLocks noChangeAspect="1"/>
          </p:cNvPicPr>
          <p:nvPr/>
        </p:nvPicPr>
        <p:blipFill>
          <a:blip r:embed="rId3"/>
          <a:stretch>
            <a:fillRect/>
          </a:stretch>
        </p:blipFill>
        <p:spPr>
          <a:xfrm>
            <a:off x="1328260" y="1806230"/>
            <a:ext cx="9535479" cy="4171236"/>
          </a:xfrm>
          <a:prstGeom prst="rect">
            <a:avLst/>
          </a:prstGeom>
        </p:spPr>
      </p:pic>
      <p:sp>
        <p:nvSpPr>
          <p:cNvPr id="5" name="Text Placeholder 6">
            <a:extLst>
              <a:ext uri="{FF2B5EF4-FFF2-40B4-BE49-F238E27FC236}">
                <a16:creationId xmlns:a16="http://schemas.microsoft.com/office/drawing/2014/main" id="{A5559F1D-E9CE-A1A6-21D8-54DAA68C5CCD}"/>
              </a:ext>
            </a:extLst>
          </p:cNvPr>
          <p:cNvSpPr>
            <a:spLocks noGrp="1"/>
          </p:cNvSpPr>
          <p:nvPr>
            <p:ph type="body" sz="quarter" idx="10"/>
          </p:nvPr>
        </p:nvSpPr>
        <p:spPr>
          <a:xfrm>
            <a:off x="301011" y="1058862"/>
            <a:ext cx="11125199" cy="572464"/>
          </a:xfrm>
        </p:spPr>
        <p:txBody>
          <a:bodyPr/>
          <a:lstStyle/>
          <a:p>
            <a:r>
              <a:rPr lang="en-US" sz="2800" dirty="0"/>
              <a:t>Fully isolated deployments</a:t>
            </a:r>
          </a:p>
        </p:txBody>
      </p:sp>
    </p:spTree>
    <p:extLst>
      <p:ext uri="{BB962C8B-B14F-4D97-AF65-F5344CB8AC3E}">
        <p14:creationId xmlns:p14="http://schemas.microsoft.com/office/powerpoint/2010/main" val="4004272184"/>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 models</a:t>
            </a:r>
          </a:p>
        </p:txBody>
      </p:sp>
      <p:sp>
        <p:nvSpPr>
          <p:cNvPr id="3" name="Text Placeholder 6">
            <a:extLst>
              <a:ext uri="{FF2B5EF4-FFF2-40B4-BE49-F238E27FC236}">
                <a16:creationId xmlns:a16="http://schemas.microsoft.com/office/drawing/2014/main" id="{5A5106C4-A19E-4496-320C-5D24C40AD0F0}"/>
              </a:ext>
            </a:extLst>
          </p:cNvPr>
          <p:cNvSpPr>
            <a:spLocks noGrp="1"/>
          </p:cNvSpPr>
          <p:nvPr>
            <p:ph type="body" sz="quarter" idx="10"/>
          </p:nvPr>
        </p:nvSpPr>
        <p:spPr>
          <a:xfrm>
            <a:off x="301011" y="1058862"/>
            <a:ext cx="11125199" cy="572464"/>
          </a:xfrm>
        </p:spPr>
        <p:txBody>
          <a:bodyPr/>
          <a:lstStyle/>
          <a:p>
            <a:r>
              <a:rPr lang="en-US" sz="2800" dirty="0"/>
              <a:t>Vertically partitioned deployments</a:t>
            </a:r>
          </a:p>
        </p:txBody>
      </p:sp>
      <p:pic>
        <p:nvPicPr>
          <p:cNvPr id="5" name="Content Placeholder 4">
            <a:extLst>
              <a:ext uri="{FF2B5EF4-FFF2-40B4-BE49-F238E27FC236}">
                <a16:creationId xmlns:a16="http://schemas.microsoft.com/office/drawing/2014/main" id="{53C49A01-E6E1-7695-5B42-8B1D8C347C57}"/>
              </a:ext>
            </a:extLst>
          </p:cNvPr>
          <p:cNvPicPr>
            <a:picLocks noChangeAspect="1"/>
          </p:cNvPicPr>
          <p:nvPr/>
        </p:nvPicPr>
        <p:blipFill>
          <a:blip r:embed="rId4"/>
          <a:stretch>
            <a:fillRect/>
          </a:stretch>
        </p:blipFill>
        <p:spPr>
          <a:xfrm>
            <a:off x="1326235" y="1848078"/>
            <a:ext cx="9539529" cy="4019322"/>
          </a:xfrm>
          <a:prstGeom prst="rect">
            <a:avLst/>
          </a:prstGeom>
        </p:spPr>
      </p:pic>
    </p:spTree>
    <p:extLst>
      <p:ext uri="{BB962C8B-B14F-4D97-AF65-F5344CB8AC3E}">
        <p14:creationId xmlns:p14="http://schemas.microsoft.com/office/powerpoint/2010/main" val="2672096040"/>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 models</a:t>
            </a:r>
          </a:p>
        </p:txBody>
      </p:sp>
      <p:sp>
        <p:nvSpPr>
          <p:cNvPr id="3" name="Text Placeholder 6">
            <a:extLst>
              <a:ext uri="{FF2B5EF4-FFF2-40B4-BE49-F238E27FC236}">
                <a16:creationId xmlns:a16="http://schemas.microsoft.com/office/drawing/2014/main" id="{2BBE026D-0002-AD8B-EA65-07C75446D6EA}"/>
              </a:ext>
            </a:extLst>
          </p:cNvPr>
          <p:cNvSpPr>
            <a:spLocks noGrp="1"/>
          </p:cNvSpPr>
          <p:nvPr>
            <p:ph type="body" sz="quarter" idx="10"/>
          </p:nvPr>
        </p:nvSpPr>
        <p:spPr>
          <a:xfrm>
            <a:off x="301011" y="1058862"/>
            <a:ext cx="11125199" cy="572464"/>
          </a:xfrm>
        </p:spPr>
        <p:txBody>
          <a:bodyPr/>
          <a:lstStyle/>
          <a:p>
            <a:r>
              <a:rPr lang="en-US" sz="2800" dirty="0"/>
              <a:t>Horizontally partitioned deployments</a:t>
            </a:r>
          </a:p>
        </p:txBody>
      </p:sp>
      <p:pic>
        <p:nvPicPr>
          <p:cNvPr id="5" name="Content Placeholder 4">
            <a:extLst>
              <a:ext uri="{FF2B5EF4-FFF2-40B4-BE49-F238E27FC236}">
                <a16:creationId xmlns:a16="http://schemas.microsoft.com/office/drawing/2014/main" id="{0763AA65-8E9C-4CDA-15EA-BAB0EB9B892F}"/>
              </a:ext>
            </a:extLst>
          </p:cNvPr>
          <p:cNvPicPr>
            <a:picLocks noChangeAspect="1"/>
          </p:cNvPicPr>
          <p:nvPr/>
        </p:nvPicPr>
        <p:blipFill>
          <a:blip r:embed="rId3"/>
          <a:stretch>
            <a:fillRect/>
          </a:stretch>
        </p:blipFill>
        <p:spPr>
          <a:xfrm>
            <a:off x="1011727" y="1830573"/>
            <a:ext cx="10168546" cy="4367027"/>
          </a:xfrm>
          <a:prstGeom prst="rect">
            <a:avLst/>
          </a:prstGeom>
        </p:spPr>
      </p:pic>
    </p:spTree>
    <p:extLst>
      <p:ext uri="{BB962C8B-B14F-4D97-AF65-F5344CB8AC3E}">
        <p14:creationId xmlns:p14="http://schemas.microsoft.com/office/powerpoint/2010/main" val="371229656"/>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 models</a:t>
            </a:r>
          </a:p>
        </p:txBody>
      </p:sp>
      <p:sp>
        <p:nvSpPr>
          <p:cNvPr id="3" name="Text Placeholder 6">
            <a:extLst>
              <a:ext uri="{FF2B5EF4-FFF2-40B4-BE49-F238E27FC236}">
                <a16:creationId xmlns:a16="http://schemas.microsoft.com/office/drawing/2014/main" id="{2F1C0947-86B3-24F5-0F21-E1E6A74B13D6}"/>
              </a:ext>
            </a:extLst>
          </p:cNvPr>
          <p:cNvSpPr>
            <a:spLocks noGrp="1"/>
          </p:cNvSpPr>
          <p:nvPr>
            <p:ph type="body" sz="quarter" idx="10"/>
          </p:nvPr>
        </p:nvSpPr>
        <p:spPr>
          <a:xfrm>
            <a:off x="301011" y="1058862"/>
            <a:ext cx="11125199" cy="572464"/>
          </a:xfrm>
        </p:spPr>
        <p:txBody>
          <a:bodyPr/>
          <a:lstStyle/>
          <a:p>
            <a:r>
              <a:rPr lang="en-US" sz="2800" dirty="0"/>
              <a:t>Fully multitenant system</a:t>
            </a:r>
          </a:p>
        </p:txBody>
      </p:sp>
      <p:pic>
        <p:nvPicPr>
          <p:cNvPr id="5" name="Content Placeholder 4">
            <a:extLst>
              <a:ext uri="{FF2B5EF4-FFF2-40B4-BE49-F238E27FC236}">
                <a16:creationId xmlns:a16="http://schemas.microsoft.com/office/drawing/2014/main" id="{16D26781-5B9D-4B66-21DF-0D6B10951DF6}"/>
              </a:ext>
            </a:extLst>
          </p:cNvPr>
          <p:cNvPicPr>
            <a:picLocks noChangeAspect="1"/>
          </p:cNvPicPr>
          <p:nvPr/>
        </p:nvPicPr>
        <p:blipFill>
          <a:blip r:embed="rId4"/>
          <a:stretch>
            <a:fillRect/>
          </a:stretch>
        </p:blipFill>
        <p:spPr>
          <a:xfrm>
            <a:off x="1081229" y="1797765"/>
            <a:ext cx="10029542" cy="4272835"/>
          </a:xfrm>
          <a:prstGeom prst="rect">
            <a:avLst/>
          </a:prstGeom>
        </p:spPr>
      </p:pic>
    </p:spTree>
    <p:extLst>
      <p:ext uri="{BB962C8B-B14F-4D97-AF65-F5344CB8AC3E}">
        <p14:creationId xmlns:p14="http://schemas.microsoft.com/office/powerpoint/2010/main" val="2593010751"/>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Deployment approaches</a:t>
            </a:r>
          </a:p>
        </p:txBody>
      </p:sp>
    </p:spTree>
    <p:extLst>
      <p:ext uri="{BB962C8B-B14F-4D97-AF65-F5344CB8AC3E}">
        <p14:creationId xmlns:p14="http://schemas.microsoft.com/office/powerpoint/2010/main" val="92584314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Onboarding and deployment</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3120854"/>
          </a:xfrm>
        </p:spPr>
        <p:txBody>
          <a:bodyPr/>
          <a:lstStyle/>
          <a:p>
            <a:pPr marL="571500" indent="-571500">
              <a:buFont typeface="Arial" panose="020B0604020202020204" pitchFamily="34" charset="0"/>
              <a:buChar char="•"/>
            </a:pPr>
            <a:r>
              <a:rPr lang="en-US" sz="3600" dirty="0"/>
              <a:t>Plan the onboarding process</a:t>
            </a:r>
          </a:p>
          <a:p>
            <a:pPr marL="571500" indent="-571500">
              <a:buFont typeface="Arial" panose="020B0604020202020204" pitchFamily="34" charset="0"/>
              <a:buChar char="•"/>
            </a:pPr>
            <a:r>
              <a:rPr lang="en-US" sz="3600" dirty="0"/>
              <a:t>Consider automation requirements</a:t>
            </a:r>
          </a:p>
          <a:p>
            <a:pPr marL="571500" indent="-571500">
              <a:buFont typeface="Arial" panose="020B0604020202020204" pitchFamily="34" charset="0"/>
              <a:buChar char="•"/>
            </a:pPr>
            <a:r>
              <a:rPr lang="en-US" sz="3600" dirty="0"/>
              <a:t>Plan your deployment process</a:t>
            </a:r>
          </a:p>
          <a:p>
            <a:pPr marL="571500" indent="-571500">
              <a:buFont typeface="Arial" panose="020B0604020202020204" pitchFamily="34" charset="0"/>
              <a:buChar char="•"/>
            </a:pPr>
            <a:r>
              <a:rPr lang="en-US" sz="3600" dirty="0"/>
              <a:t>Plan your maintenance</a:t>
            </a:r>
          </a:p>
          <a:p>
            <a:pPr marL="571500" indent="-571500">
              <a:buFont typeface="Arial" panose="020B0604020202020204" pitchFamily="34" charset="0"/>
              <a:buChar char="•"/>
            </a:pPr>
            <a:r>
              <a:rPr lang="en-US" sz="3600" dirty="0"/>
              <a:t>What are your challenges?</a:t>
            </a:r>
          </a:p>
        </p:txBody>
      </p:sp>
    </p:spTree>
    <p:extLst>
      <p:ext uri="{BB962C8B-B14F-4D97-AF65-F5344CB8AC3E}">
        <p14:creationId xmlns:p14="http://schemas.microsoft.com/office/powerpoint/2010/main" val="3756943386"/>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Deployment approaches</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6" y="1516061"/>
            <a:ext cx="3964852" cy="4259628"/>
          </a:xfrm>
        </p:spPr>
        <p:txBody>
          <a:bodyPr/>
          <a:lstStyle/>
          <a:p>
            <a:r>
              <a:rPr lang="en-US" sz="2800" dirty="0"/>
              <a:t>Control plane </a:t>
            </a:r>
          </a:p>
          <a:p>
            <a:pPr marL="571500" lvl="1" indent="-571500">
              <a:buFont typeface="Arial" panose="020B0604020202020204" pitchFamily="34" charset="0"/>
              <a:buChar char="•"/>
            </a:pPr>
            <a:r>
              <a:rPr lang="en-US" dirty="0"/>
              <a:t>Leverage your CI/CD (Azure DevOps, GitHub Action, </a:t>
            </a:r>
            <a:r>
              <a:rPr lang="en-US" dirty="0" err="1"/>
              <a:t>etc</a:t>
            </a:r>
            <a:r>
              <a:rPr lang="en-US" dirty="0"/>
              <a:t>) process</a:t>
            </a:r>
          </a:p>
          <a:p>
            <a:pPr marL="571500" indent="-571500">
              <a:buFont typeface="Arial" panose="020B0604020202020204" pitchFamily="34" charset="0"/>
              <a:buChar char="•"/>
            </a:pPr>
            <a:endParaRPr lang="en-US" sz="2800" dirty="0"/>
          </a:p>
          <a:p>
            <a:r>
              <a:rPr lang="en-US" sz="2800" dirty="0"/>
              <a:t>Workflow</a:t>
            </a:r>
            <a:endParaRPr lang="en-US" sz="800" dirty="0"/>
          </a:p>
          <a:p>
            <a:pPr marL="571500" lvl="1" indent="-571500">
              <a:buFont typeface="Arial" panose="020B0604020202020204" pitchFamily="34" charset="0"/>
              <a:buChar char="•"/>
            </a:pPr>
            <a:r>
              <a:rPr lang="en-US" dirty="0"/>
              <a:t>Deploy database resources as </a:t>
            </a:r>
            <a:r>
              <a:rPr lang="en-US" dirty="0" err="1"/>
              <a:t>IaC</a:t>
            </a:r>
            <a:r>
              <a:rPr lang="en-US" dirty="0"/>
              <a:t> (Bicep / Terraform)</a:t>
            </a:r>
          </a:p>
          <a:p>
            <a:pPr marL="571500" lvl="1" indent="-571500">
              <a:buFont typeface="Arial" panose="020B0604020202020204" pitchFamily="34" charset="0"/>
              <a:buChar char="•"/>
            </a:pPr>
            <a:r>
              <a:rPr lang="en-US" dirty="0"/>
              <a:t>Deploy database schema</a:t>
            </a:r>
          </a:p>
          <a:p>
            <a:pPr marL="571500" lvl="1" indent="-571500">
              <a:buFont typeface="Arial" panose="020B0604020202020204" pitchFamily="34" charset="0"/>
              <a:buChar char="•"/>
            </a:pPr>
            <a:r>
              <a:rPr lang="en-US" dirty="0"/>
              <a:t>Update tenant list with tenant key and DB location in the catalog</a:t>
            </a:r>
          </a:p>
        </p:txBody>
      </p:sp>
      <p:pic>
        <p:nvPicPr>
          <p:cNvPr id="2050" name="Picture 2" descr="Deploy &#10;database &#10;Your control plane &#10;llpdate &#10;tenant llSt &#10;Tenant 1 Tenant 2 &#10;Tenant list &#10;Tenant N ">
            <a:extLst>
              <a:ext uri="{FF2B5EF4-FFF2-40B4-BE49-F238E27FC236}">
                <a16:creationId xmlns:a16="http://schemas.microsoft.com/office/drawing/2014/main" id="{E8D0B4AF-FB16-F94E-5537-243C9DEE0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753" y="1992312"/>
            <a:ext cx="7078884"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207884"/>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Deployment workflow</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683264"/>
          </a:xfrm>
        </p:spPr>
        <p:txBody>
          <a:bodyPr/>
          <a:lstStyle/>
          <a:p>
            <a:r>
              <a:rPr lang="en-US" sz="3600" dirty="0"/>
              <a:t>Automate your control plane via CI/CD</a:t>
            </a:r>
          </a:p>
        </p:txBody>
      </p:sp>
      <p:graphicFrame>
        <p:nvGraphicFramePr>
          <p:cNvPr id="6" name="Diagram 5">
            <a:extLst>
              <a:ext uri="{FF2B5EF4-FFF2-40B4-BE49-F238E27FC236}">
                <a16:creationId xmlns:a16="http://schemas.microsoft.com/office/drawing/2014/main" id="{8791CC9C-413E-8B86-DB65-59073A029569}"/>
              </a:ext>
            </a:extLst>
          </p:cNvPr>
          <p:cNvGraphicFramePr/>
          <p:nvPr>
            <p:extLst>
              <p:ext uri="{D42A27DB-BD31-4B8C-83A1-F6EECF244321}">
                <p14:modId xmlns:p14="http://schemas.microsoft.com/office/powerpoint/2010/main" val="3139928328"/>
              </p:ext>
            </p:extLst>
          </p:nvPr>
        </p:nvGraphicFramePr>
        <p:xfrm>
          <a:off x="2072745" y="2735262"/>
          <a:ext cx="8290983" cy="3525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769551"/>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096-BF41-18A7-2691-58C16ED91474}"/>
              </a:ext>
            </a:extLst>
          </p:cNvPr>
          <p:cNvSpPr>
            <a:spLocks noGrp="1"/>
          </p:cNvSpPr>
          <p:nvPr>
            <p:ph type="title"/>
          </p:nvPr>
        </p:nvSpPr>
        <p:spPr/>
        <p:txBody>
          <a:bodyPr/>
          <a:lstStyle/>
          <a:p>
            <a:r>
              <a:rPr lang="en-CA" dirty="0">
                <a:solidFill>
                  <a:schemeClr val="accent1"/>
                </a:solidFill>
              </a:rPr>
              <a:t>Our deployment scenario</a:t>
            </a:r>
          </a:p>
        </p:txBody>
      </p:sp>
      <p:sp>
        <p:nvSpPr>
          <p:cNvPr id="4" name="Text Placeholder 3">
            <a:extLst>
              <a:ext uri="{FF2B5EF4-FFF2-40B4-BE49-F238E27FC236}">
                <a16:creationId xmlns:a16="http://schemas.microsoft.com/office/drawing/2014/main" id="{11177CCE-59F8-FB9B-AC9A-7CB7A2F009F3}"/>
              </a:ext>
            </a:extLst>
          </p:cNvPr>
          <p:cNvSpPr>
            <a:spLocks noGrp="1"/>
          </p:cNvSpPr>
          <p:nvPr>
            <p:ph type="body" sz="quarter" idx="10"/>
          </p:nvPr>
        </p:nvSpPr>
        <p:spPr>
          <a:xfrm>
            <a:off x="274638" y="2072265"/>
            <a:ext cx="11734798" cy="2092881"/>
          </a:xfrm>
        </p:spPr>
        <p:txBody>
          <a:bodyPr/>
          <a:lstStyle/>
          <a:p>
            <a:pPr marL="571500" indent="-571500">
              <a:buFont typeface="Arial" panose="020B0604020202020204" pitchFamily="34" charset="0"/>
              <a:buChar char="•"/>
            </a:pPr>
            <a:r>
              <a:rPr lang="en-CA" dirty="0"/>
              <a:t>SQL Server</a:t>
            </a:r>
          </a:p>
          <a:p>
            <a:pPr marL="571500" indent="-571500">
              <a:buFont typeface="Arial" panose="020B0604020202020204" pitchFamily="34" charset="0"/>
              <a:buChar char="•"/>
            </a:pPr>
            <a:r>
              <a:rPr lang="en-CA" dirty="0"/>
              <a:t>SQL Elastic Pool</a:t>
            </a:r>
          </a:p>
          <a:p>
            <a:pPr marL="571500" indent="-571500">
              <a:buFont typeface="Arial" panose="020B0604020202020204" pitchFamily="34" charset="0"/>
              <a:buChar char="•"/>
            </a:pPr>
            <a:r>
              <a:rPr lang="en-CA" dirty="0"/>
              <a:t>SQL Database(s)</a:t>
            </a:r>
          </a:p>
        </p:txBody>
      </p:sp>
      <p:pic>
        <p:nvPicPr>
          <p:cNvPr id="6146" name="Picture 2">
            <a:extLst>
              <a:ext uri="{FF2B5EF4-FFF2-40B4-BE49-F238E27FC236}">
                <a16:creationId xmlns:a16="http://schemas.microsoft.com/office/drawing/2014/main" id="{1C7F733E-50B5-53F3-1379-4540A1D7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387" y="1434555"/>
            <a:ext cx="5572124" cy="526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9491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b="1" dirty="0"/>
              <a:t>Sponsors: </a:t>
            </a:r>
            <a:r>
              <a:rPr lang="en-US" sz="4400" dirty="0"/>
              <a:t>Global Azure 2023 – Toronto Edition</a:t>
            </a:r>
          </a:p>
        </p:txBody>
      </p:sp>
      <p:pic>
        <p:nvPicPr>
          <p:cNvPr id="5" name="Picture 4">
            <a:extLst>
              <a:ext uri="{FF2B5EF4-FFF2-40B4-BE49-F238E27FC236}">
                <a16:creationId xmlns:a16="http://schemas.microsoft.com/office/drawing/2014/main" id="{821540F5-7097-83A2-2273-DCF395AEFA79}"/>
              </a:ext>
            </a:extLst>
          </p:cNvPr>
          <p:cNvPicPr>
            <a:picLocks noChangeAspect="1"/>
          </p:cNvPicPr>
          <p:nvPr/>
        </p:nvPicPr>
        <p:blipFill>
          <a:blip r:embed="rId2"/>
          <a:stretch>
            <a:fillRect/>
          </a:stretch>
        </p:blipFill>
        <p:spPr>
          <a:xfrm>
            <a:off x="198437" y="2049462"/>
            <a:ext cx="5677392" cy="823031"/>
          </a:xfrm>
          <a:prstGeom prst="rect">
            <a:avLst/>
          </a:prstGeom>
        </p:spPr>
      </p:pic>
      <p:sp>
        <p:nvSpPr>
          <p:cNvPr id="9" name="TextBox 8">
            <a:extLst>
              <a:ext uri="{FF2B5EF4-FFF2-40B4-BE49-F238E27FC236}">
                <a16:creationId xmlns:a16="http://schemas.microsoft.com/office/drawing/2014/main" id="{249126C4-A6B7-284B-1C36-6EC8F05E21E8}"/>
              </a:ext>
            </a:extLst>
          </p:cNvPr>
          <p:cNvSpPr txBox="1"/>
          <p:nvPr/>
        </p:nvSpPr>
        <p:spPr>
          <a:xfrm>
            <a:off x="6067631" y="937483"/>
            <a:ext cx="5941806" cy="3046988"/>
          </a:xfrm>
          <a:prstGeom prst="rect">
            <a:avLst/>
          </a:prstGeom>
          <a:noFill/>
        </p:spPr>
        <p:txBody>
          <a:bodyPr wrap="square">
            <a:spAutoFit/>
          </a:bodyPr>
          <a:lstStyle/>
          <a:p>
            <a:r>
              <a:rPr lang="en-US" sz="1600" dirty="0">
                <a:solidFill>
                  <a:srgbClr val="001344"/>
                </a:solidFill>
              </a:rPr>
              <a:t>Adastra transforms businesses into digital leaders. Since 2000, Adastra has been helping global organizations accelerate innovation, improve operational excellence, and create unforgettable customer experiences, all with the power of their data. By providing industry-leading Artificial Intelligence, Cloud, Digital, and Governance services and solutions, Adastra helps enterprises leverage data that they can manage and trust, connecting them to their customers – and their customers to the world. We have a proven track record of delivering enterprise-grade solutions to Fortune 1000 and SME organizations across all industries. More information can be found at </a:t>
            </a:r>
            <a:r>
              <a:rPr lang="en-US" sz="1600" dirty="0">
                <a:solidFill>
                  <a:srgbClr val="001344"/>
                </a:solidFill>
                <a:hlinkClick r:id="rId3">
                  <a:extLst>
                    <a:ext uri="{A12FA001-AC4F-418D-AE19-62706E023703}">
                      <ahyp:hlinkClr xmlns:ahyp="http://schemas.microsoft.com/office/drawing/2018/hyperlinkcolor" val="tx"/>
                    </a:ext>
                  </a:extLst>
                </a:hlinkClick>
              </a:rPr>
              <a:t>www.adastracorp.com.</a:t>
            </a:r>
            <a:endParaRPr lang="en-CA" sz="1600" dirty="0">
              <a:solidFill>
                <a:srgbClr val="001344"/>
              </a:solidFill>
            </a:endParaRPr>
          </a:p>
        </p:txBody>
      </p:sp>
      <p:pic>
        <p:nvPicPr>
          <p:cNvPr id="12" name="Picture 11" descr="A black and white logo&#10;&#10;Description automatically generated with low confidence">
            <a:extLst>
              <a:ext uri="{FF2B5EF4-FFF2-40B4-BE49-F238E27FC236}">
                <a16:creationId xmlns:a16="http://schemas.microsoft.com/office/drawing/2014/main" id="{DE7045A2-4591-F5B5-0C57-2C5A0CE4431C}"/>
              </a:ext>
            </a:extLst>
          </p:cNvPr>
          <p:cNvPicPr>
            <a:picLocks noChangeAspect="1"/>
          </p:cNvPicPr>
          <p:nvPr/>
        </p:nvPicPr>
        <p:blipFill>
          <a:blip r:embed="rId4"/>
          <a:stretch>
            <a:fillRect/>
          </a:stretch>
        </p:blipFill>
        <p:spPr>
          <a:xfrm>
            <a:off x="6477312" y="4621264"/>
            <a:ext cx="4271211" cy="1352550"/>
          </a:xfrm>
          <a:prstGeom prst="rect">
            <a:avLst/>
          </a:prstGeom>
        </p:spPr>
      </p:pic>
      <p:sp>
        <p:nvSpPr>
          <p:cNvPr id="14" name="TextBox 13">
            <a:extLst>
              <a:ext uri="{FF2B5EF4-FFF2-40B4-BE49-F238E27FC236}">
                <a16:creationId xmlns:a16="http://schemas.microsoft.com/office/drawing/2014/main" id="{3A5F4613-CFE1-4B0C-9564-A0709F684019}"/>
              </a:ext>
            </a:extLst>
          </p:cNvPr>
          <p:cNvSpPr txBox="1"/>
          <p:nvPr/>
        </p:nvSpPr>
        <p:spPr>
          <a:xfrm>
            <a:off x="11142" y="4335462"/>
            <a:ext cx="6785360" cy="1200329"/>
          </a:xfrm>
          <a:prstGeom prst="rect">
            <a:avLst/>
          </a:prstGeom>
          <a:noFill/>
        </p:spPr>
        <p:txBody>
          <a:bodyPr wrap="square">
            <a:spAutoFit/>
          </a:bodyPr>
          <a:lstStyle/>
          <a:p>
            <a:r>
              <a:rPr lang="en-CA" sz="1800" dirty="0">
                <a:effectLst/>
                <a:latin typeface="Calibri" panose="020F0502020204030204" pitchFamily="34" charset="0"/>
                <a:ea typeface="Calibri" panose="020F0502020204030204" pitchFamily="34" charset="0"/>
              </a:rPr>
              <a:t>We're a team of senior software developers who are experts in the Microsoft Azure Cloud. We partner with you to deliver innovative business solutions using Agile, CI / CD, DevOps &amp; Software Automation. </a:t>
            </a:r>
            <a:r>
              <a:rPr lang="en-US" sz="1800" dirty="0">
                <a:effectLst/>
                <a:latin typeface="Calibri" panose="020F0502020204030204" pitchFamily="34" charset="0"/>
                <a:ea typeface="Calibri" panose="020F0502020204030204" pitchFamily="34" charset="0"/>
              </a:rPr>
              <a:t>For more information, visit </a:t>
            </a:r>
            <a:r>
              <a:rPr lang="en-US" sz="1800" u="sng" dirty="0">
                <a:solidFill>
                  <a:srgbClr val="0563C1"/>
                </a:solidFill>
                <a:effectLst/>
                <a:latin typeface="Calibri" panose="020F0502020204030204" pitchFamily="34" charset="0"/>
                <a:ea typeface="Calibri" panose="020F0502020204030204" pitchFamily="34" charset="0"/>
                <a:hlinkClick r:id="rId5"/>
              </a:rPr>
              <a:t>www.objectsharp.com</a:t>
            </a:r>
            <a:endParaRPr lang="en-CA"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649837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21EB65-8222-F0BF-B1EC-19009BBF9D5D}"/>
              </a:ext>
            </a:extLst>
          </p:cNvPr>
          <p:cNvSpPr>
            <a:spLocks noGrp="1"/>
          </p:cNvSpPr>
          <p:nvPr>
            <p:ph type="body" sz="quarter" idx="13"/>
          </p:nvPr>
        </p:nvSpPr>
        <p:spPr>
          <a:xfrm>
            <a:off x="554990" y="3954780"/>
            <a:ext cx="9363061" cy="1107996"/>
          </a:xfrm>
        </p:spPr>
        <p:txBody>
          <a:bodyPr/>
          <a:lstStyle/>
          <a:p>
            <a:r>
              <a:rPr lang="en-CA" dirty="0"/>
              <a:t>Bicep </a:t>
            </a:r>
            <a:r>
              <a:rPr lang="en-CA" dirty="0" err="1"/>
              <a:t>IaC</a:t>
            </a:r>
            <a:endParaRPr lang="en-CA" dirty="0"/>
          </a:p>
          <a:p>
            <a:r>
              <a:rPr lang="en-CA" dirty="0"/>
              <a:t>Azure SQL, SQL Elastic Pools</a:t>
            </a:r>
          </a:p>
        </p:txBody>
      </p:sp>
      <p:sp>
        <p:nvSpPr>
          <p:cNvPr id="4" name="Title 3">
            <a:extLst>
              <a:ext uri="{FF2B5EF4-FFF2-40B4-BE49-F238E27FC236}">
                <a16:creationId xmlns:a16="http://schemas.microsoft.com/office/drawing/2014/main" id="{963C5912-F0EF-DE2D-22FC-61117A429806}"/>
              </a:ext>
            </a:extLst>
          </p:cNvPr>
          <p:cNvSpPr>
            <a:spLocks noGrp="1"/>
          </p:cNvSpPr>
          <p:nvPr>
            <p:ph type="title"/>
          </p:nvPr>
        </p:nvSpPr>
        <p:spPr>
          <a:xfrm>
            <a:off x="554989" y="2114550"/>
            <a:ext cx="11073447" cy="1840230"/>
          </a:xfrm>
        </p:spPr>
        <p:txBody>
          <a:bodyPr/>
          <a:lstStyle/>
          <a:p>
            <a:r>
              <a:rPr lang="en-CA" dirty="0"/>
              <a:t>DEMO: Deployment</a:t>
            </a:r>
          </a:p>
        </p:txBody>
      </p:sp>
    </p:spTree>
    <p:extLst>
      <p:ext uri="{BB962C8B-B14F-4D97-AF65-F5344CB8AC3E}">
        <p14:creationId xmlns:p14="http://schemas.microsoft.com/office/powerpoint/2010/main" val="4909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Data management</a:t>
            </a:r>
          </a:p>
        </p:txBody>
      </p:sp>
    </p:spTree>
    <p:extLst>
      <p:ext uri="{BB962C8B-B14F-4D97-AF65-F5344CB8AC3E}">
        <p14:creationId xmlns:p14="http://schemas.microsoft.com/office/powerpoint/2010/main" val="32043527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Single database per tenant</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6" y="1516062"/>
            <a:ext cx="7089052" cy="3330142"/>
          </a:xfrm>
        </p:spPr>
        <p:txBody>
          <a:bodyPr/>
          <a:lstStyle/>
          <a:p>
            <a:pPr marL="571500" indent="-571500">
              <a:buFont typeface="Arial" panose="020B0604020202020204" pitchFamily="34" charset="0"/>
              <a:buChar char="•"/>
            </a:pPr>
            <a:r>
              <a:rPr lang="en-US" sz="2800" dirty="0"/>
              <a:t>High scalability</a:t>
            </a:r>
          </a:p>
          <a:p>
            <a:pPr marL="571500" indent="-571500">
              <a:buFont typeface="Arial" panose="020B0604020202020204" pitchFamily="34" charset="0"/>
              <a:buChar char="•"/>
            </a:pPr>
            <a:r>
              <a:rPr lang="en-US" sz="2800" dirty="0"/>
              <a:t>Strong isolation</a:t>
            </a:r>
          </a:p>
          <a:p>
            <a:pPr marL="571500" indent="-571500">
              <a:buFont typeface="Arial" panose="020B0604020202020204" pitchFamily="34" charset="0"/>
              <a:buChar char="•"/>
            </a:pPr>
            <a:r>
              <a:rPr lang="en-US" sz="2800" dirty="0"/>
              <a:t>Simple per tenant data management</a:t>
            </a:r>
          </a:p>
          <a:p>
            <a:pPr marL="571500" indent="-571500">
              <a:buFont typeface="Arial" panose="020B0604020202020204" pitchFamily="34" charset="0"/>
              <a:buChar char="•"/>
            </a:pPr>
            <a:r>
              <a:rPr lang="en-US" sz="2800" dirty="0"/>
              <a:t>Can pool databases to share resources</a:t>
            </a:r>
          </a:p>
          <a:p>
            <a:pPr marL="571500" indent="-571500">
              <a:buFont typeface="Arial" panose="020B0604020202020204" pitchFamily="34" charset="0"/>
              <a:buChar char="•"/>
            </a:pPr>
            <a:r>
              <a:rPr lang="en-US" sz="2800" dirty="0"/>
              <a:t>Catalog database used to lookup tenant metadata</a:t>
            </a:r>
          </a:p>
          <a:p>
            <a:pPr marL="571500" indent="-571500">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68EFD684-69DE-46E8-9A82-06A18B2053A2}"/>
              </a:ext>
            </a:extLst>
          </p:cNvPr>
          <p:cNvPicPr>
            <a:picLocks noChangeAspect="1"/>
          </p:cNvPicPr>
          <p:nvPr/>
        </p:nvPicPr>
        <p:blipFill>
          <a:blip r:embed="rId3"/>
          <a:stretch>
            <a:fillRect/>
          </a:stretch>
        </p:blipFill>
        <p:spPr>
          <a:xfrm>
            <a:off x="7970837" y="1135062"/>
            <a:ext cx="3444538" cy="3810330"/>
          </a:xfrm>
          <a:prstGeom prst="rect">
            <a:avLst/>
          </a:prstGeom>
        </p:spPr>
      </p:pic>
    </p:spTree>
    <p:extLst>
      <p:ext uri="{BB962C8B-B14F-4D97-AF65-F5344CB8AC3E}">
        <p14:creationId xmlns:p14="http://schemas.microsoft.com/office/powerpoint/2010/main" val="420096437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Single multitenant database</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6" y="1516062"/>
            <a:ext cx="7012852" cy="3243965"/>
          </a:xfrm>
        </p:spPr>
        <p:txBody>
          <a:bodyPr/>
          <a:lstStyle/>
          <a:p>
            <a:pPr marL="571500" indent="-571500">
              <a:buFont typeface="Arial" panose="020B0604020202020204" pitchFamily="34" charset="0"/>
              <a:buChar char="•"/>
            </a:pPr>
            <a:r>
              <a:rPr lang="en-US" sz="2800" dirty="0"/>
              <a:t>High tenant density (lower cost)</a:t>
            </a:r>
          </a:p>
          <a:p>
            <a:pPr marL="571500" indent="-571500">
              <a:buFont typeface="Arial" panose="020B0604020202020204" pitchFamily="34" charset="0"/>
              <a:buChar char="•"/>
            </a:pPr>
            <a:r>
              <a:rPr lang="en-US" sz="2800" dirty="0"/>
              <a:t>Lowest isolation</a:t>
            </a:r>
          </a:p>
          <a:p>
            <a:pPr marL="571500" indent="-571500">
              <a:buFont typeface="Arial" panose="020B0604020202020204" pitchFamily="34" charset="0"/>
              <a:buChar char="•"/>
            </a:pPr>
            <a:r>
              <a:rPr lang="en-US" sz="2800" dirty="0"/>
              <a:t>Susceptible to noisy neighbor issues</a:t>
            </a:r>
          </a:p>
          <a:p>
            <a:pPr marL="571500" indent="-571500">
              <a:buFont typeface="Arial" panose="020B0604020202020204" pitchFamily="34" charset="0"/>
              <a:buChar char="•"/>
            </a:pPr>
            <a:r>
              <a:rPr lang="en-US" sz="2800" dirty="0"/>
              <a:t>Per-tenant customization is a challenge</a:t>
            </a:r>
          </a:p>
          <a:p>
            <a:pPr marL="571500" indent="-571500">
              <a:buFont typeface="Arial" panose="020B0604020202020204" pitchFamily="34" charset="0"/>
              <a:buChar char="•"/>
            </a:pPr>
            <a:r>
              <a:rPr lang="en-US" sz="2800" dirty="0"/>
              <a:t>Management of a tenant data can be a challenge (</a:t>
            </a:r>
            <a:r>
              <a:rPr lang="en-US" sz="2800" dirty="0" err="1"/>
              <a:t>ie</a:t>
            </a:r>
            <a:r>
              <a:rPr lang="en-US" sz="2800" dirty="0"/>
              <a:t>. Restore a single tenant’s data)</a:t>
            </a:r>
          </a:p>
        </p:txBody>
      </p:sp>
      <p:pic>
        <p:nvPicPr>
          <p:cNvPr id="5" name="Picture 4">
            <a:extLst>
              <a:ext uri="{FF2B5EF4-FFF2-40B4-BE49-F238E27FC236}">
                <a16:creationId xmlns:a16="http://schemas.microsoft.com/office/drawing/2014/main" id="{32838CA4-D3A4-33F4-D6BF-240E59E005FA}"/>
              </a:ext>
            </a:extLst>
          </p:cNvPr>
          <p:cNvPicPr>
            <a:picLocks noChangeAspect="1"/>
          </p:cNvPicPr>
          <p:nvPr/>
        </p:nvPicPr>
        <p:blipFill>
          <a:blip r:embed="rId3"/>
          <a:stretch>
            <a:fillRect/>
          </a:stretch>
        </p:blipFill>
        <p:spPr>
          <a:xfrm>
            <a:off x="8504237" y="1516062"/>
            <a:ext cx="2491956" cy="3520745"/>
          </a:xfrm>
          <a:prstGeom prst="rect">
            <a:avLst/>
          </a:prstGeom>
        </p:spPr>
      </p:pic>
    </p:spTree>
    <p:extLst>
      <p:ext uri="{BB962C8B-B14F-4D97-AF65-F5344CB8AC3E}">
        <p14:creationId xmlns:p14="http://schemas.microsoft.com/office/powerpoint/2010/main" val="2553853218"/>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Sharded multitenant database</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7851052" cy="4105739"/>
          </a:xfrm>
        </p:spPr>
        <p:txBody>
          <a:bodyPr/>
          <a:lstStyle/>
          <a:p>
            <a:pPr marL="571500" indent="-571500">
              <a:buFont typeface="Arial" panose="020B0604020202020204" pitchFamily="34" charset="0"/>
              <a:buChar char="•"/>
            </a:pPr>
            <a:r>
              <a:rPr lang="en-US" sz="2800" dirty="0"/>
              <a:t>Hybrid of single database per tenant and single multitenant database</a:t>
            </a:r>
          </a:p>
          <a:p>
            <a:pPr marL="571500" indent="-571500">
              <a:buFont typeface="Arial" panose="020B0604020202020204" pitchFamily="34" charset="0"/>
              <a:buChar char="•"/>
            </a:pPr>
            <a:r>
              <a:rPr lang="en-US" sz="2800" dirty="0"/>
              <a:t>Tenants distributed across database (shards)</a:t>
            </a:r>
          </a:p>
          <a:p>
            <a:pPr marL="571500" indent="-571500">
              <a:buFont typeface="Arial" panose="020B0604020202020204" pitchFamily="34" charset="0"/>
              <a:buChar char="•"/>
            </a:pPr>
            <a:r>
              <a:rPr lang="en-US" sz="2800" dirty="0"/>
              <a:t>High scalability but susceptible to noisy neighbor issues</a:t>
            </a:r>
          </a:p>
          <a:p>
            <a:pPr marL="571500" indent="-571500">
              <a:buFont typeface="Arial" panose="020B0604020202020204" pitchFamily="34" charset="0"/>
              <a:buChar char="•"/>
            </a:pPr>
            <a:r>
              <a:rPr lang="en-US" sz="2800" dirty="0"/>
              <a:t>High tenant density</a:t>
            </a:r>
          </a:p>
          <a:p>
            <a:pPr marL="571500" indent="-571500">
              <a:buFont typeface="Arial" panose="020B0604020202020204" pitchFamily="34" charset="0"/>
              <a:buChar char="•"/>
            </a:pPr>
            <a:r>
              <a:rPr lang="en-US" sz="2800" dirty="0"/>
              <a:t>Lower isolation</a:t>
            </a:r>
          </a:p>
          <a:p>
            <a:pPr marL="571500" indent="-571500">
              <a:buFont typeface="Arial" panose="020B0604020202020204" pitchFamily="34" charset="0"/>
              <a:buChar char="•"/>
            </a:pPr>
            <a:r>
              <a:rPr lang="en-US" sz="2800" dirty="0"/>
              <a:t>Additional complexity</a:t>
            </a:r>
          </a:p>
        </p:txBody>
      </p:sp>
      <p:pic>
        <p:nvPicPr>
          <p:cNvPr id="7" name="Picture 6">
            <a:extLst>
              <a:ext uri="{FF2B5EF4-FFF2-40B4-BE49-F238E27FC236}">
                <a16:creationId xmlns:a16="http://schemas.microsoft.com/office/drawing/2014/main" id="{8BCA2771-C60A-1858-B526-A2832D3DBFA8}"/>
              </a:ext>
            </a:extLst>
          </p:cNvPr>
          <p:cNvPicPr>
            <a:picLocks noChangeAspect="1"/>
          </p:cNvPicPr>
          <p:nvPr/>
        </p:nvPicPr>
        <p:blipFill>
          <a:blip r:embed="rId3"/>
          <a:stretch>
            <a:fillRect/>
          </a:stretch>
        </p:blipFill>
        <p:spPr>
          <a:xfrm>
            <a:off x="7772350" y="1180581"/>
            <a:ext cx="4237087" cy="4633362"/>
          </a:xfrm>
          <a:prstGeom prst="rect">
            <a:avLst/>
          </a:prstGeom>
        </p:spPr>
      </p:pic>
    </p:spTree>
    <p:extLst>
      <p:ext uri="{BB962C8B-B14F-4D97-AF65-F5344CB8AC3E}">
        <p14:creationId xmlns:p14="http://schemas.microsoft.com/office/powerpoint/2010/main" val="1451591641"/>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What is </a:t>
            </a:r>
            <a:r>
              <a:rPr lang="en-CA" dirty="0" err="1">
                <a:solidFill>
                  <a:schemeClr val="accent1"/>
                </a:solidFill>
              </a:rPr>
              <a:t>sharding</a:t>
            </a:r>
            <a:r>
              <a:rPr lang="en-CA" dirty="0">
                <a:solidFill>
                  <a:schemeClr val="accent1"/>
                </a:solidFill>
              </a:rPr>
              <a:t>?</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3804118"/>
          </a:xfrm>
        </p:spPr>
        <p:txBody>
          <a:bodyPr/>
          <a:lstStyle/>
          <a:p>
            <a:pPr marL="571500" indent="-571500">
              <a:buFont typeface="Arial" panose="020B0604020202020204" pitchFamily="34" charset="0"/>
              <a:buChar char="•"/>
            </a:pPr>
            <a:r>
              <a:rPr lang="en-US" sz="2800" dirty="0" err="1"/>
              <a:t>Sharding</a:t>
            </a:r>
            <a:r>
              <a:rPr lang="en-US" sz="2800" dirty="0"/>
              <a:t> makes the Database smaller</a:t>
            </a:r>
          </a:p>
          <a:p>
            <a:pPr marL="571500" indent="-571500">
              <a:buFont typeface="Arial" panose="020B0604020202020204" pitchFamily="34" charset="0"/>
              <a:buChar char="•"/>
            </a:pPr>
            <a:r>
              <a:rPr lang="en-US" sz="2800" dirty="0" err="1"/>
              <a:t>Sharding</a:t>
            </a:r>
            <a:r>
              <a:rPr lang="en-US" sz="2800" dirty="0"/>
              <a:t> makes the Database faster</a:t>
            </a:r>
          </a:p>
          <a:p>
            <a:pPr marL="571500" indent="-571500">
              <a:buFont typeface="Arial" panose="020B0604020202020204" pitchFamily="34" charset="0"/>
              <a:buChar char="•"/>
            </a:pPr>
            <a:r>
              <a:rPr lang="en-US" sz="2800" dirty="0" err="1"/>
              <a:t>Sharding</a:t>
            </a:r>
            <a:r>
              <a:rPr lang="en-US" sz="2800" dirty="0"/>
              <a:t> makes the Database much more easily manageable</a:t>
            </a:r>
          </a:p>
          <a:p>
            <a:pPr marL="571500" indent="-571500">
              <a:buFont typeface="Arial" panose="020B0604020202020204" pitchFamily="34" charset="0"/>
              <a:buChar char="•"/>
            </a:pPr>
            <a:r>
              <a:rPr lang="en-US" sz="2800" dirty="0" err="1"/>
              <a:t>Sharding</a:t>
            </a:r>
            <a:r>
              <a:rPr lang="en-US" sz="2800" dirty="0"/>
              <a:t> can be a complex operation sometimes</a:t>
            </a:r>
          </a:p>
          <a:p>
            <a:pPr marL="571500" indent="-571500">
              <a:buFont typeface="Arial" panose="020B0604020202020204" pitchFamily="34" charset="0"/>
              <a:buChar char="•"/>
            </a:pPr>
            <a:r>
              <a:rPr lang="en-US" sz="2800" dirty="0" err="1"/>
              <a:t>Sharding</a:t>
            </a:r>
            <a:r>
              <a:rPr lang="en-US" sz="2800" dirty="0"/>
              <a:t> reduces the transaction cost of the Database</a:t>
            </a:r>
          </a:p>
          <a:p>
            <a:pPr marL="571500" indent="-571500">
              <a:buFont typeface="Arial" panose="020B0604020202020204" pitchFamily="34" charset="0"/>
              <a:buChar char="•"/>
            </a:pPr>
            <a:r>
              <a:rPr lang="en-US" sz="2800" dirty="0"/>
              <a:t>Each shard reads and writes its own data</a:t>
            </a:r>
          </a:p>
          <a:p>
            <a:pPr marL="571500" indent="-571500">
              <a:buFont typeface="Arial" panose="020B0604020202020204" pitchFamily="34" charset="0"/>
              <a:buChar char="•"/>
            </a:pPr>
            <a:r>
              <a:rPr lang="en-US" sz="2800" dirty="0"/>
              <a:t>Failure of one shard doesn’t affect the data processing of other shards</a:t>
            </a:r>
          </a:p>
        </p:txBody>
      </p:sp>
    </p:spTree>
    <p:extLst>
      <p:ext uri="{BB962C8B-B14F-4D97-AF65-F5344CB8AC3E}">
        <p14:creationId xmlns:p14="http://schemas.microsoft.com/office/powerpoint/2010/main" val="3612141218"/>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Benefits to </a:t>
            </a:r>
            <a:r>
              <a:rPr lang="en-CA" dirty="0" err="1">
                <a:solidFill>
                  <a:schemeClr val="accent1"/>
                </a:solidFill>
              </a:rPr>
              <a:t>sharding</a:t>
            </a:r>
            <a:endParaRPr lang="en-CA" dirty="0">
              <a:solidFill>
                <a:schemeClr val="accent1"/>
              </a:solidFill>
            </a:endParaRP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2511457"/>
          </a:xfrm>
        </p:spPr>
        <p:txBody>
          <a:bodyPr/>
          <a:lstStyle/>
          <a:p>
            <a:pPr marL="571500" indent="-571500">
              <a:buFont typeface="Arial" panose="020B0604020202020204" pitchFamily="34" charset="0"/>
              <a:buChar char="•"/>
            </a:pPr>
            <a:r>
              <a:rPr lang="en-US" sz="3600" dirty="0"/>
              <a:t>Improved scalability</a:t>
            </a:r>
          </a:p>
          <a:p>
            <a:pPr marL="571500" indent="-571500">
              <a:buFont typeface="Arial" panose="020B0604020202020204" pitchFamily="34" charset="0"/>
              <a:buChar char="•"/>
            </a:pPr>
            <a:r>
              <a:rPr lang="en-US" sz="3600" dirty="0"/>
              <a:t>Increased performance</a:t>
            </a:r>
          </a:p>
          <a:p>
            <a:pPr marL="571500" indent="-571500">
              <a:buFont typeface="Arial" panose="020B0604020202020204" pitchFamily="34" charset="0"/>
              <a:buChar char="•"/>
            </a:pPr>
            <a:r>
              <a:rPr lang="en-US" sz="3600" dirty="0"/>
              <a:t>Fault tolerance</a:t>
            </a:r>
          </a:p>
          <a:p>
            <a:pPr marL="571500" indent="-571500">
              <a:buFont typeface="Arial" panose="020B0604020202020204" pitchFamily="34" charset="0"/>
              <a:buChar char="•"/>
            </a:pPr>
            <a:r>
              <a:rPr lang="en-US" sz="3600" dirty="0"/>
              <a:t>Reduced costs</a:t>
            </a:r>
          </a:p>
        </p:txBody>
      </p:sp>
    </p:spTree>
    <p:extLst>
      <p:ext uri="{BB962C8B-B14F-4D97-AF65-F5344CB8AC3E}">
        <p14:creationId xmlns:p14="http://schemas.microsoft.com/office/powerpoint/2010/main" val="3085366312"/>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1" y="2114550"/>
            <a:ext cx="10329735" cy="1840230"/>
          </a:xfrm>
        </p:spPr>
        <p:txBody>
          <a:bodyPr/>
          <a:lstStyle/>
          <a:p>
            <a:r>
              <a:rPr lang="en-US" sz="6000" dirty="0"/>
              <a:t>Elastic Database Client Library</a:t>
            </a:r>
          </a:p>
        </p:txBody>
      </p:sp>
    </p:spTree>
    <p:extLst>
      <p:ext uri="{BB962C8B-B14F-4D97-AF65-F5344CB8AC3E}">
        <p14:creationId xmlns:p14="http://schemas.microsoft.com/office/powerpoint/2010/main" val="195980442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What is the Elastic Database Client Library?</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4228850"/>
          </a:xfrm>
        </p:spPr>
        <p:txBody>
          <a:bodyPr/>
          <a:lstStyle/>
          <a:p>
            <a:pPr marL="571500" indent="-571500">
              <a:buFont typeface="Arial" panose="020B0604020202020204" pitchFamily="34" charset="0"/>
              <a:buChar char="•"/>
            </a:pPr>
            <a:r>
              <a:rPr lang="en-US" sz="3600" dirty="0"/>
              <a:t>Create and manage scaled-out databases</a:t>
            </a:r>
          </a:p>
          <a:p>
            <a:pPr marL="571500" indent="-571500">
              <a:buFont typeface="Arial" panose="020B0604020202020204" pitchFamily="34" charset="0"/>
              <a:buChar char="•"/>
            </a:pPr>
            <a:r>
              <a:rPr lang="en-US" sz="3600" dirty="0"/>
              <a:t>Simplifies management tasks</a:t>
            </a:r>
          </a:p>
          <a:p>
            <a:pPr marL="571500" indent="-571500">
              <a:buFont typeface="Arial" panose="020B0604020202020204" pitchFamily="34" charset="0"/>
              <a:buChar char="•"/>
            </a:pPr>
            <a:r>
              <a:rPr lang="en-US" sz="3600" dirty="0"/>
              <a:t>Build sharded applications using 100’s or even 1000’s of databases in Azure SQL</a:t>
            </a:r>
          </a:p>
          <a:p>
            <a:pPr marL="571500" indent="-571500">
              <a:buFont typeface="Arial" panose="020B0604020202020204" pitchFamily="34" charset="0"/>
              <a:buChar char="•"/>
            </a:pPr>
            <a:r>
              <a:rPr lang="en-US" sz="3600" dirty="0"/>
              <a:t>Support for .NET and Java</a:t>
            </a:r>
          </a:p>
          <a:p>
            <a:pPr marL="571500" indent="-571500">
              <a:buFont typeface="Arial" panose="020B0604020202020204" pitchFamily="34" charset="0"/>
              <a:buChar char="•"/>
            </a:pPr>
            <a:r>
              <a:rPr lang="en-US" sz="3600" dirty="0"/>
              <a:t>Support for Entity Framework and Dapper</a:t>
            </a:r>
          </a:p>
          <a:p>
            <a:pPr marL="571500" indent="-571500">
              <a:buFont typeface="Arial" panose="020B0604020202020204" pitchFamily="34" charset="0"/>
              <a:buChar char="•"/>
            </a:pPr>
            <a:r>
              <a:rPr lang="en-US" sz="3600" dirty="0"/>
              <a:t>Split-merge tool for data movement</a:t>
            </a:r>
          </a:p>
        </p:txBody>
      </p:sp>
    </p:spTree>
    <p:extLst>
      <p:ext uri="{BB962C8B-B14F-4D97-AF65-F5344CB8AC3E}">
        <p14:creationId xmlns:p14="http://schemas.microsoft.com/office/powerpoint/2010/main" val="2873637157"/>
      </p:ext>
    </p:extLst>
  </p:cSld>
  <p:clrMapOvr>
    <a:overrideClrMapping bg1="lt1" tx1="dk1" bg2="lt2" tx2="dk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Sharp Map Manager</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1908215"/>
          </a:xfrm>
        </p:spPr>
        <p:txBody>
          <a:bodyPr/>
          <a:lstStyle/>
          <a:p>
            <a:pPr marL="571500" indent="-571500">
              <a:buFont typeface="Arial" panose="020B0604020202020204" pitchFamily="34" charset="0"/>
              <a:buChar char="•"/>
            </a:pPr>
            <a:r>
              <a:rPr lang="en-US" sz="2800" dirty="0"/>
              <a:t>Special database that maintains global mapping about all shards (databases) in a shard set.</a:t>
            </a:r>
          </a:p>
          <a:p>
            <a:pPr marL="571500" indent="-571500">
              <a:buFont typeface="Arial" panose="020B0604020202020204" pitchFamily="34" charset="0"/>
              <a:buChar char="•"/>
            </a:pPr>
            <a:r>
              <a:rPr lang="en-US" sz="2800" dirty="0"/>
              <a:t>Metadata provides the connection details for the </a:t>
            </a:r>
            <a:r>
              <a:rPr lang="en-US" sz="2800" dirty="0" err="1"/>
              <a:t>sharding</a:t>
            </a:r>
            <a:r>
              <a:rPr lang="en-US" sz="2800" dirty="0"/>
              <a:t> key.</a:t>
            </a:r>
          </a:p>
          <a:p>
            <a:pPr marL="571500" indent="-571500">
              <a:buFont typeface="Arial" panose="020B0604020202020204" pitchFamily="34" charset="0"/>
              <a:buChar char="•"/>
            </a:pPr>
            <a:endParaRPr lang="en-US" sz="2800" dirty="0"/>
          </a:p>
        </p:txBody>
      </p:sp>
      <p:pic>
        <p:nvPicPr>
          <p:cNvPr id="3074" name="Picture 2" descr="Shard map management">
            <a:extLst>
              <a:ext uri="{FF2B5EF4-FFF2-40B4-BE49-F238E27FC236}">
                <a16:creationId xmlns:a16="http://schemas.microsoft.com/office/drawing/2014/main" id="{A1FCB760-7E66-CF37-B893-53B2A50C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288" y="3040062"/>
            <a:ext cx="6667500"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710285"/>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r>
              <a:rPr lang="en-US" sz="6000" dirty="0"/>
              <a:t>Architecting and building multitenant solutions in Azure</a:t>
            </a:r>
          </a:p>
        </p:txBody>
      </p:sp>
      <p:sp>
        <p:nvSpPr>
          <p:cNvPr id="5" name="Text Placeholder 4"/>
          <p:cNvSpPr>
            <a:spLocks noGrp="1"/>
          </p:cNvSpPr>
          <p:nvPr>
            <p:ph type="body" sz="quarter" idx="12"/>
          </p:nvPr>
        </p:nvSpPr>
        <p:spPr>
          <a:xfrm>
            <a:off x="554038" y="4259262"/>
            <a:ext cx="10998198" cy="1524531"/>
          </a:xfrm>
          <a:noFill/>
        </p:spPr>
        <p:txBody>
          <a:bodyPr/>
          <a:lstStyle/>
          <a:p>
            <a:r>
              <a:rPr lang="en-US" dirty="0"/>
              <a:t>Callon Campbell</a:t>
            </a:r>
          </a:p>
          <a:p>
            <a:r>
              <a:rPr lang="en-US" sz="1800" dirty="0"/>
              <a:t>Microsoft MVP | Azure</a:t>
            </a:r>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Shard maps and shard mappings</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2637645"/>
          </a:xfrm>
        </p:spPr>
        <p:txBody>
          <a:bodyPr/>
          <a:lstStyle/>
          <a:p>
            <a:pPr marL="571500" indent="-571500">
              <a:buFont typeface="Arial" panose="020B0604020202020204" pitchFamily="34" charset="0"/>
              <a:buChar char="•"/>
            </a:pPr>
            <a:r>
              <a:rPr lang="en-US" sz="2800" dirty="0"/>
              <a:t>Each shard must select the type of shard map to create:</a:t>
            </a:r>
          </a:p>
          <a:p>
            <a:pPr marL="800100" lvl="2" indent="-571500">
              <a:buFont typeface="Arial" panose="020B0604020202020204" pitchFamily="34" charset="0"/>
              <a:buChar char="•"/>
            </a:pPr>
            <a:r>
              <a:rPr lang="en-US" dirty="0"/>
              <a:t>Single tenant per database</a:t>
            </a:r>
          </a:p>
          <a:p>
            <a:pPr marL="800100" lvl="2" indent="-571500">
              <a:buFont typeface="Arial" panose="020B0604020202020204" pitchFamily="34" charset="0"/>
              <a:buChar char="•"/>
            </a:pPr>
            <a:r>
              <a:rPr lang="en-US" dirty="0"/>
              <a:t>Multiple tenants per database (two types):</a:t>
            </a:r>
          </a:p>
          <a:p>
            <a:pPr marL="1028700" lvl="3" indent="-571500">
              <a:buFont typeface="Arial" panose="020B0604020202020204" pitchFamily="34" charset="0"/>
              <a:buChar char="•"/>
            </a:pPr>
            <a:r>
              <a:rPr lang="en-US" dirty="0"/>
              <a:t>List mapping</a:t>
            </a:r>
          </a:p>
          <a:p>
            <a:pPr marL="1028700" lvl="3" indent="-571500">
              <a:buFont typeface="Arial" panose="020B0604020202020204" pitchFamily="34" charset="0"/>
              <a:buChar char="•"/>
            </a:pPr>
            <a:r>
              <a:rPr lang="en-US" dirty="0"/>
              <a:t>Range mapping</a:t>
            </a:r>
          </a:p>
          <a:p>
            <a:pPr marL="1028700" lvl="3" indent="-571500">
              <a:buFont typeface="Arial" panose="020B0604020202020204" pitchFamily="34" charset="0"/>
              <a:buChar char="•"/>
            </a:pPr>
            <a:endParaRPr lang="en-US" dirty="0"/>
          </a:p>
          <a:p>
            <a:pPr marL="571500" lvl="1" indent="-571500">
              <a:buFont typeface="Arial" panose="020B0604020202020204" pitchFamily="34" charset="0"/>
              <a:buChar char="•"/>
            </a:pPr>
            <a:r>
              <a:rPr lang="en-US" sz="2800" dirty="0"/>
              <a:t>For a single tenant model, use a list mapping shard map</a:t>
            </a:r>
          </a:p>
        </p:txBody>
      </p:sp>
      <p:pic>
        <p:nvPicPr>
          <p:cNvPr id="4098" name="Picture 2" descr="List mapping">
            <a:extLst>
              <a:ext uri="{FF2B5EF4-FFF2-40B4-BE49-F238E27FC236}">
                <a16:creationId xmlns:a16="http://schemas.microsoft.com/office/drawing/2014/main" id="{9055B6E7-E8BB-6571-64CE-8A42237A8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 y="4487861"/>
            <a:ext cx="4111078" cy="2498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ange mapping">
            <a:extLst>
              <a:ext uri="{FF2B5EF4-FFF2-40B4-BE49-F238E27FC236}">
                <a16:creationId xmlns:a16="http://schemas.microsoft.com/office/drawing/2014/main" id="{205CF94A-7614-2E99-97F6-F9FFC0E3C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863" y="4487862"/>
            <a:ext cx="4260984" cy="24987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ultiple tenants on single DB">
            <a:extLst>
              <a:ext uri="{FF2B5EF4-FFF2-40B4-BE49-F238E27FC236}">
                <a16:creationId xmlns:a16="http://schemas.microsoft.com/office/drawing/2014/main" id="{CA82A4E1-10CB-1828-ECC2-0211D69EE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7219" y="4476184"/>
            <a:ext cx="3860800" cy="254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100046"/>
      </p:ext>
    </p:extLst>
  </p:cSld>
  <p:clrMapOvr>
    <a:overrideClrMapping bg1="lt1" tx1="dk1" bg2="lt2" tx2="dk2" accent1="accent1" accent2="accent2" accent3="accent3" accent4="accent4" accent5="accent5" accent6="accent6" hlink="hlink" folHlink="folHlink"/>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E1144C-CEE5-5BA4-2FD6-3197CE307591}"/>
              </a:ext>
            </a:extLst>
          </p:cNvPr>
          <p:cNvPicPr>
            <a:picLocks noChangeAspect="1"/>
          </p:cNvPicPr>
          <p:nvPr/>
        </p:nvPicPr>
        <p:blipFill>
          <a:blip r:embed="rId3"/>
          <a:stretch>
            <a:fillRect/>
          </a:stretch>
        </p:blipFill>
        <p:spPr>
          <a:xfrm>
            <a:off x="36512" y="1592262"/>
            <a:ext cx="8467725" cy="5257800"/>
          </a:xfrm>
          <a:prstGeom prst="rect">
            <a:avLst/>
          </a:prstGeom>
        </p:spPr>
      </p:pic>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Application connection flow</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6065837" y="1516062"/>
            <a:ext cx="5712547" cy="3933384"/>
          </a:xfrm>
        </p:spPr>
        <p:txBody>
          <a:bodyPr/>
          <a:lstStyle/>
          <a:p>
            <a:pPr marL="742950" indent="-742950">
              <a:buFont typeface="+mj-lt"/>
              <a:buAutoNum type="arabicPeriod"/>
            </a:pPr>
            <a:r>
              <a:rPr lang="en-US" sz="2800" dirty="0"/>
              <a:t>Request comes into the app</a:t>
            </a:r>
          </a:p>
          <a:p>
            <a:pPr marL="742950" indent="-742950">
              <a:buFont typeface="+mj-lt"/>
              <a:buAutoNum type="arabicPeriod"/>
            </a:pPr>
            <a:r>
              <a:rPr lang="en-US" sz="2800" dirty="0"/>
              <a:t>App uses tenant key to get connection from tenant catalog (shard map manager)</a:t>
            </a:r>
          </a:p>
          <a:p>
            <a:pPr marL="742950" indent="-742950">
              <a:buFont typeface="+mj-lt"/>
              <a:buAutoNum type="arabicPeriod"/>
            </a:pPr>
            <a:r>
              <a:rPr lang="en-US" sz="2800" dirty="0"/>
              <a:t>App then connects to the correct tenant database</a:t>
            </a:r>
          </a:p>
          <a:p>
            <a:pPr marL="742950" indent="-742950">
              <a:buFont typeface="+mj-lt"/>
              <a:buAutoNum type="arabicPeriod"/>
            </a:pPr>
            <a:r>
              <a:rPr lang="en-US" sz="2800" dirty="0"/>
              <a:t>On subsequent requests, uses database location cached in EDCL</a:t>
            </a:r>
          </a:p>
        </p:txBody>
      </p:sp>
    </p:spTree>
    <p:extLst>
      <p:ext uri="{BB962C8B-B14F-4D97-AF65-F5344CB8AC3E}">
        <p14:creationId xmlns:p14="http://schemas.microsoft.com/office/powerpoint/2010/main" val="742754032"/>
      </p:ext>
    </p:extLst>
  </p:cSld>
  <p:clrMapOvr>
    <a:overrideClrMapping bg1="lt1" tx1="dk1" bg2="lt2" tx2="dk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21EB65-8222-F0BF-B1EC-19009BBF9D5D}"/>
              </a:ext>
            </a:extLst>
          </p:cNvPr>
          <p:cNvSpPr>
            <a:spLocks noGrp="1"/>
          </p:cNvSpPr>
          <p:nvPr>
            <p:ph type="body" sz="quarter" idx="13"/>
          </p:nvPr>
        </p:nvSpPr>
        <p:spPr>
          <a:xfrm>
            <a:off x="554990" y="3954780"/>
            <a:ext cx="9363061" cy="1107996"/>
          </a:xfrm>
        </p:spPr>
        <p:txBody>
          <a:bodyPr/>
          <a:lstStyle/>
          <a:p>
            <a:r>
              <a:rPr lang="en-CA" dirty="0"/>
              <a:t>Elastic Shard SQL Utility</a:t>
            </a:r>
          </a:p>
          <a:p>
            <a:r>
              <a:rPr lang="en-CA" dirty="0"/>
              <a:t>Azure SQL, Elastic SQL Pools</a:t>
            </a:r>
          </a:p>
        </p:txBody>
      </p:sp>
      <p:sp>
        <p:nvSpPr>
          <p:cNvPr id="4" name="Title 3">
            <a:extLst>
              <a:ext uri="{FF2B5EF4-FFF2-40B4-BE49-F238E27FC236}">
                <a16:creationId xmlns:a16="http://schemas.microsoft.com/office/drawing/2014/main" id="{963C5912-F0EF-DE2D-22FC-61117A429806}"/>
              </a:ext>
            </a:extLst>
          </p:cNvPr>
          <p:cNvSpPr>
            <a:spLocks noGrp="1"/>
          </p:cNvSpPr>
          <p:nvPr>
            <p:ph type="title"/>
          </p:nvPr>
        </p:nvSpPr>
        <p:spPr>
          <a:xfrm>
            <a:off x="554989" y="2114550"/>
            <a:ext cx="11073447" cy="1840230"/>
          </a:xfrm>
        </p:spPr>
        <p:txBody>
          <a:bodyPr/>
          <a:lstStyle/>
          <a:p>
            <a:r>
              <a:rPr lang="en-CA" dirty="0"/>
              <a:t>DEMO: Data management</a:t>
            </a:r>
          </a:p>
        </p:txBody>
      </p:sp>
    </p:spTree>
    <p:extLst>
      <p:ext uri="{BB962C8B-B14F-4D97-AF65-F5344CB8AC3E}">
        <p14:creationId xmlns:p14="http://schemas.microsoft.com/office/powerpoint/2010/main" val="816172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21EB65-8222-F0BF-B1EC-19009BBF9D5D}"/>
              </a:ext>
            </a:extLst>
          </p:cNvPr>
          <p:cNvSpPr>
            <a:spLocks noGrp="1"/>
          </p:cNvSpPr>
          <p:nvPr>
            <p:ph type="body" sz="quarter" idx="13"/>
          </p:nvPr>
        </p:nvSpPr>
        <p:spPr>
          <a:xfrm>
            <a:off x="554990" y="3954780"/>
            <a:ext cx="10997247" cy="1551194"/>
          </a:xfrm>
        </p:spPr>
        <p:txBody>
          <a:bodyPr/>
          <a:lstStyle/>
          <a:p>
            <a:r>
              <a:rPr lang="en-CA" dirty="0"/>
              <a:t>Multi-tenant Function App</a:t>
            </a:r>
          </a:p>
          <a:p>
            <a:r>
              <a:rPr lang="en-CA" dirty="0"/>
              <a:t>Azure SQL, Elastic SQL Pools, Elastic Database Client Library</a:t>
            </a:r>
          </a:p>
        </p:txBody>
      </p:sp>
      <p:sp>
        <p:nvSpPr>
          <p:cNvPr id="4" name="Title 3">
            <a:extLst>
              <a:ext uri="{FF2B5EF4-FFF2-40B4-BE49-F238E27FC236}">
                <a16:creationId xmlns:a16="http://schemas.microsoft.com/office/drawing/2014/main" id="{963C5912-F0EF-DE2D-22FC-61117A429806}"/>
              </a:ext>
            </a:extLst>
          </p:cNvPr>
          <p:cNvSpPr>
            <a:spLocks noGrp="1"/>
          </p:cNvSpPr>
          <p:nvPr>
            <p:ph type="title"/>
          </p:nvPr>
        </p:nvSpPr>
        <p:spPr/>
        <p:txBody>
          <a:bodyPr/>
          <a:lstStyle/>
          <a:p>
            <a:r>
              <a:rPr lang="en-CA" dirty="0"/>
              <a:t>DEMO: API SaaS app</a:t>
            </a:r>
          </a:p>
        </p:txBody>
      </p:sp>
    </p:spTree>
    <p:extLst>
      <p:ext uri="{BB962C8B-B14F-4D97-AF65-F5344CB8AC3E}">
        <p14:creationId xmlns:p14="http://schemas.microsoft.com/office/powerpoint/2010/main" val="31878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701" y="2114550"/>
            <a:ext cx="10329735" cy="1840230"/>
          </a:xfrm>
        </p:spPr>
        <p:txBody>
          <a:bodyPr/>
          <a:lstStyle/>
          <a:p>
            <a:r>
              <a:rPr lang="en-US" sz="6000" dirty="0"/>
              <a:t>Pool management</a:t>
            </a:r>
          </a:p>
        </p:txBody>
      </p:sp>
    </p:spTree>
    <p:extLst>
      <p:ext uri="{BB962C8B-B14F-4D97-AF65-F5344CB8AC3E}">
        <p14:creationId xmlns:p14="http://schemas.microsoft.com/office/powerpoint/2010/main" val="11659070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Noisy neighbors</a:t>
            </a:r>
          </a:p>
        </p:txBody>
      </p:sp>
      <p:pic>
        <p:nvPicPr>
          <p:cNvPr id="3" name="Content Placeholder 4">
            <a:extLst>
              <a:ext uri="{FF2B5EF4-FFF2-40B4-BE49-F238E27FC236}">
                <a16:creationId xmlns:a16="http://schemas.microsoft.com/office/drawing/2014/main" id="{1E92172D-033D-A9DA-9F5E-7722320714D9}"/>
              </a:ext>
            </a:extLst>
          </p:cNvPr>
          <p:cNvPicPr>
            <a:picLocks noChangeAspect="1"/>
          </p:cNvPicPr>
          <p:nvPr/>
        </p:nvPicPr>
        <p:blipFill>
          <a:blip r:embed="rId3"/>
          <a:stretch>
            <a:fillRect/>
          </a:stretch>
        </p:blipFill>
        <p:spPr>
          <a:xfrm>
            <a:off x="905210" y="1501411"/>
            <a:ext cx="10381580" cy="4803136"/>
          </a:xfrm>
          <a:prstGeom prst="rect">
            <a:avLst/>
          </a:prstGeom>
        </p:spPr>
      </p:pic>
    </p:spTree>
    <p:extLst>
      <p:ext uri="{BB962C8B-B14F-4D97-AF65-F5344CB8AC3E}">
        <p14:creationId xmlns:p14="http://schemas.microsoft.com/office/powerpoint/2010/main" val="2967885983"/>
      </p:ext>
    </p:extLst>
  </p:cSld>
  <p:clrMapOvr>
    <a:overrideClrMapping bg1="lt1" tx1="dk1" bg2="lt2" tx2="dk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Noisy neighbors</a:t>
            </a:r>
          </a:p>
        </p:txBody>
      </p:sp>
      <p:pic>
        <p:nvPicPr>
          <p:cNvPr id="4" name="Content Placeholder 4">
            <a:extLst>
              <a:ext uri="{FF2B5EF4-FFF2-40B4-BE49-F238E27FC236}">
                <a16:creationId xmlns:a16="http://schemas.microsoft.com/office/drawing/2014/main" id="{2099E837-F606-6695-3473-CA90F8A9470F}"/>
              </a:ext>
            </a:extLst>
          </p:cNvPr>
          <p:cNvPicPr>
            <a:picLocks noChangeAspect="1"/>
          </p:cNvPicPr>
          <p:nvPr/>
        </p:nvPicPr>
        <p:blipFill>
          <a:blip r:embed="rId3"/>
          <a:stretch>
            <a:fillRect/>
          </a:stretch>
        </p:blipFill>
        <p:spPr>
          <a:xfrm>
            <a:off x="1575937" y="1839869"/>
            <a:ext cx="9040125" cy="4130333"/>
          </a:xfrm>
          <a:prstGeom prst="rect">
            <a:avLst/>
          </a:prstGeom>
        </p:spPr>
      </p:pic>
    </p:spTree>
    <p:extLst>
      <p:ext uri="{BB962C8B-B14F-4D97-AF65-F5344CB8AC3E}">
        <p14:creationId xmlns:p14="http://schemas.microsoft.com/office/powerpoint/2010/main" val="1610841579"/>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Noisy neighbor mitigations</a:t>
            </a:r>
          </a:p>
        </p:txBody>
      </p:sp>
      <p:pic>
        <p:nvPicPr>
          <p:cNvPr id="3" name="Content Placeholder 4">
            <a:extLst>
              <a:ext uri="{FF2B5EF4-FFF2-40B4-BE49-F238E27FC236}">
                <a16:creationId xmlns:a16="http://schemas.microsoft.com/office/drawing/2014/main" id="{AF427197-29FD-1979-1999-6ECD71F70123}"/>
              </a:ext>
            </a:extLst>
          </p:cNvPr>
          <p:cNvPicPr>
            <a:picLocks noChangeAspect="1"/>
          </p:cNvPicPr>
          <p:nvPr/>
        </p:nvPicPr>
        <p:blipFill>
          <a:blip r:embed="rId3"/>
          <a:stretch>
            <a:fillRect/>
          </a:stretch>
        </p:blipFill>
        <p:spPr>
          <a:xfrm>
            <a:off x="2533467" y="2223305"/>
            <a:ext cx="7125066" cy="3016405"/>
          </a:xfrm>
          <a:prstGeom prst="rect">
            <a:avLst/>
          </a:prstGeom>
        </p:spPr>
      </p:pic>
    </p:spTree>
    <p:extLst>
      <p:ext uri="{BB962C8B-B14F-4D97-AF65-F5344CB8AC3E}">
        <p14:creationId xmlns:p14="http://schemas.microsoft.com/office/powerpoint/2010/main" val="1847584074"/>
      </p:ext>
    </p:extLst>
  </p:cSld>
  <p:clrMapOvr>
    <a:overrideClrMapping bg1="lt1" tx1="dk1" bg2="lt2" tx2="dk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Noisy neighbor mitigations</a:t>
            </a:r>
          </a:p>
        </p:txBody>
      </p:sp>
      <p:sp>
        <p:nvSpPr>
          <p:cNvPr id="4" name="Text Placeholder 6">
            <a:extLst>
              <a:ext uri="{FF2B5EF4-FFF2-40B4-BE49-F238E27FC236}">
                <a16:creationId xmlns:a16="http://schemas.microsoft.com/office/drawing/2014/main" id="{6D0D3CC5-FAC1-9094-EF83-D789AF739854}"/>
              </a:ext>
            </a:extLst>
          </p:cNvPr>
          <p:cNvSpPr>
            <a:spLocks noGrp="1"/>
          </p:cNvSpPr>
          <p:nvPr>
            <p:ph type="body" sz="quarter" idx="10"/>
          </p:nvPr>
        </p:nvSpPr>
        <p:spPr>
          <a:xfrm>
            <a:off x="272185" y="1516062"/>
            <a:ext cx="11125199" cy="1520416"/>
          </a:xfrm>
        </p:spPr>
        <p:txBody>
          <a:bodyPr/>
          <a:lstStyle/>
          <a:p>
            <a:r>
              <a:rPr lang="en-US" sz="2800" dirty="0"/>
              <a:t>Actions we can take for our SaaS solution:</a:t>
            </a:r>
          </a:p>
          <a:p>
            <a:pPr marL="571500" indent="-571500">
              <a:buFont typeface="Arial" panose="020B0604020202020204" pitchFamily="34" charset="0"/>
              <a:buChar char="•"/>
            </a:pPr>
            <a:r>
              <a:rPr lang="en-US" sz="2800" dirty="0"/>
              <a:t>Split tenant out into their own database</a:t>
            </a:r>
          </a:p>
          <a:p>
            <a:pPr marL="571500" indent="-571500">
              <a:buFont typeface="Arial" panose="020B0604020202020204" pitchFamily="34" charset="0"/>
              <a:buChar char="•"/>
            </a:pPr>
            <a:r>
              <a:rPr lang="en-US" sz="2800" dirty="0"/>
              <a:t>Move tenant to another SQL Elastic Pool</a:t>
            </a:r>
          </a:p>
        </p:txBody>
      </p:sp>
    </p:spTree>
    <p:extLst>
      <p:ext uri="{BB962C8B-B14F-4D97-AF65-F5344CB8AC3E}">
        <p14:creationId xmlns:p14="http://schemas.microsoft.com/office/powerpoint/2010/main" val="1306322617"/>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821EB65-8222-F0BF-B1EC-19009BBF9D5D}"/>
              </a:ext>
            </a:extLst>
          </p:cNvPr>
          <p:cNvSpPr>
            <a:spLocks noGrp="1"/>
          </p:cNvSpPr>
          <p:nvPr>
            <p:ph type="body" sz="quarter" idx="13"/>
          </p:nvPr>
        </p:nvSpPr>
        <p:spPr>
          <a:xfrm>
            <a:off x="554990" y="3954780"/>
            <a:ext cx="10997247" cy="664797"/>
          </a:xfrm>
        </p:spPr>
        <p:txBody>
          <a:bodyPr/>
          <a:lstStyle/>
          <a:p>
            <a:r>
              <a:rPr lang="en-CA" dirty="0"/>
              <a:t>Azure SQL, Elastic SQL Pools</a:t>
            </a:r>
          </a:p>
        </p:txBody>
      </p:sp>
      <p:sp>
        <p:nvSpPr>
          <p:cNvPr id="4" name="Title 3">
            <a:extLst>
              <a:ext uri="{FF2B5EF4-FFF2-40B4-BE49-F238E27FC236}">
                <a16:creationId xmlns:a16="http://schemas.microsoft.com/office/drawing/2014/main" id="{963C5912-F0EF-DE2D-22FC-61117A429806}"/>
              </a:ext>
            </a:extLst>
          </p:cNvPr>
          <p:cNvSpPr>
            <a:spLocks noGrp="1"/>
          </p:cNvSpPr>
          <p:nvPr>
            <p:ph type="title"/>
          </p:nvPr>
        </p:nvSpPr>
        <p:spPr>
          <a:xfrm>
            <a:off x="554989" y="2114550"/>
            <a:ext cx="11683047" cy="1840230"/>
          </a:xfrm>
        </p:spPr>
        <p:txBody>
          <a:bodyPr/>
          <a:lstStyle/>
          <a:p>
            <a:r>
              <a:rPr lang="en-CA" dirty="0"/>
              <a:t>DEMO: Pool management</a:t>
            </a:r>
          </a:p>
        </p:txBody>
      </p:sp>
    </p:spTree>
    <p:extLst>
      <p:ext uri="{BB962C8B-B14F-4D97-AF65-F5344CB8AC3E}">
        <p14:creationId xmlns:p14="http://schemas.microsoft.com/office/powerpoint/2010/main" val="3408340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219B-F6B4-4C49-A633-5922645EE6E4}"/>
              </a:ext>
            </a:extLst>
          </p:cNvPr>
          <p:cNvSpPr>
            <a:spLocks noGrp="1"/>
          </p:cNvSpPr>
          <p:nvPr>
            <p:ph type="title"/>
          </p:nvPr>
        </p:nvSpPr>
        <p:spPr/>
        <p:txBody>
          <a:bodyPr/>
          <a:lstStyle/>
          <a:p>
            <a:r>
              <a:rPr lang="en-CA" dirty="0">
                <a:solidFill>
                  <a:schemeClr val="accent1"/>
                </a:solidFill>
              </a:rPr>
              <a:t>About me</a:t>
            </a:r>
          </a:p>
        </p:txBody>
      </p:sp>
      <p:sp>
        <p:nvSpPr>
          <p:cNvPr id="3" name="Content Placeholder 2">
            <a:extLst>
              <a:ext uri="{FF2B5EF4-FFF2-40B4-BE49-F238E27FC236}">
                <a16:creationId xmlns:a16="http://schemas.microsoft.com/office/drawing/2014/main" id="{959AC2BA-1DD4-4A6F-80A2-790BAE367107}"/>
              </a:ext>
            </a:extLst>
          </p:cNvPr>
          <p:cNvSpPr>
            <a:spLocks noGrp="1"/>
          </p:cNvSpPr>
          <p:nvPr>
            <p:ph idx="4294967295"/>
          </p:nvPr>
        </p:nvSpPr>
        <p:spPr>
          <a:xfrm>
            <a:off x="856318" y="3497262"/>
            <a:ext cx="10725150" cy="3349625"/>
          </a:xfrm>
        </p:spPr>
        <p:txBody>
          <a:bodyPr>
            <a:normAutofit fontScale="92500" lnSpcReduction="20000"/>
          </a:bodyPr>
          <a:lstStyle/>
          <a:p>
            <a:r>
              <a:rPr lang="en-US" sz="2652" dirty="0"/>
              <a:t>5x Microsoft MVP in Azure</a:t>
            </a:r>
          </a:p>
          <a:p>
            <a:r>
              <a:rPr lang="en-US" sz="2652" dirty="0"/>
              <a:t>Consultant with Adastra specializing in App Migration, Modernization and an Azure Lead</a:t>
            </a:r>
          </a:p>
          <a:p>
            <a:r>
              <a:rPr lang="en-US" sz="2652" dirty="0"/>
              <a:t>20+ years in enterprise development with Microsoft technologies</a:t>
            </a:r>
          </a:p>
          <a:p>
            <a:r>
              <a:rPr lang="en-US" sz="2652" dirty="0"/>
              <a:t>Passionate about serverless and cloud-native application development</a:t>
            </a:r>
          </a:p>
          <a:p>
            <a:r>
              <a:rPr lang="en-US" sz="2652" dirty="0"/>
              <a:t>Speaker at community events and meetups</a:t>
            </a:r>
          </a:p>
          <a:p>
            <a:r>
              <a:rPr lang="en-US" sz="2652" dirty="0"/>
              <a:t>Blogging at </a:t>
            </a:r>
            <a:r>
              <a:rPr lang="en-US" sz="2652" dirty="0">
                <a:hlinkClick r:id="rId3"/>
              </a:rPr>
              <a:t>https://TheFlyingMaverick.com</a:t>
            </a:r>
            <a:r>
              <a:rPr lang="en-US" sz="2652" dirty="0"/>
              <a:t> </a:t>
            </a:r>
          </a:p>
          <a:p>
            <a:r>
              <a:rPr lang="en-US" sz="2652" dirty="0"/>
              <a:t>Organizer of “Canada’s Technology Triangle .NET User Group” in Kitchener, Ontario</a:t>
            </a:r>
          </a:p>
        </p:txBody>
      </p:sp>
      <p:sp>
        <p:nvSpPr>
          <p:cNvPr id="5" name="TextBox 4">
            <a:extLst>
              <a:ext uri="{FF2B5EF4-FFF2-40B4-BE49-F238E27FC236}">
                <a16:creationId xmlns:a16="http://schemas.microsoft.com/office/drawing/2014/main" id="{3F164ADF-6E6E-433E-8653-F1271E98B8AF}"/>
              </a:ext>
            </a:extLst>
          </p:cNvPr>
          <p:cNvSpPr txBox="1"/>
          <p:nvPr/>
        </p:nvSpPr>
        <p:spPr>
          <a:xfrm>
            <a:off x="2541645" y="1596645"/>
            <a:ext cx="4895791" cy="1599092"/>
          </a:xfrm>
          <a:prstGeom prst="rect">
            <a:avLst/>
          </a:prstGeom>
          <a:noFill/>
        </p:spPr>
        <p:txBody>
          <a:bodyPr wrap="square" rtlCol="0">
            <a:spAutoFit/>
          </a:bodyPr>
          <a:lstStyle/>
          <a:p>
            <a:r>
              <a:rPr lang="en-US" sz="2448" dirty="0"/>
              <a:t>Callon Campbell</a:t>
            </a:r>
          </a:p>
          <a:p>
            <a:r>
              <a:rPr lang="en-US" sz="1836" dirty="0"/>
              <a:t>Consultant | Solution Architect | Developer</a:t>
            </a:r>
          </a:p>
          <a:p>
            <a:r>
              <a:rPr lang="en-US" sz="1836" dirty="0"/>
              <a:t>Microsoft MVP | Azure</a:t>
            </a:r>
          </a:p>
          <a:p>
            <a:endParaRPr lang="en-US" sz="1836" dirty="0"/>
          </a:p>
          <a:p>
            <a:endParaRPr lang="en-US" sz="1836" dirty="0">
              <a:latin typeface="Century Gothic" panose="020B0502020202020204" pitchFamily="34" charset="0"/>
            </a:endParaRPr>
          </a:p>
        </p:txBody>
      </p:sp>
      <p:pic>
        <p:nvPicPr>
          <p:cNvPr id="6" name="Picture 5">
            <a:extLst>
              <a:ext uri="{FF2B5EF4-FFF2-40B4-BE49-F238E27FC236}">
                <a16:creationId xmlns:a16="http://schemas.microsoft.com/office/drawing/2014/main" id="{B92FDF02-8C4A-4CE2-8CC2-669E427F4C76}"/>
              </a:ext>
            </a:extLst>
          </p:cNvPr>
          <p:cNvPicPr>
            <a:picLocks noChangeAspect="1"/>
          </p:cNvPicPr>
          <p:nvPr/>
        </p:nvPicPr>
        <p:blipFill>
          <a:blip r:embed="rId4"/>
          <a:stretch>
            <a:fillRect/>
          </a:stretch>
        </p:blipFill>
        <p:spPr>
          <a:xfrm>
            <a:off x="2659101" y="2760630"/>
            <a:ext cx="1457524" cy="446343"/>
          </a:xfrm>
          <a:prstGeom prst="rect">
            <a:avLst/>
          </a:prstGeom>
        </p:spPr>
      </p:pic>
      <p:pic>
        <p:nvPicPr>
          <p:cNvPr id="8" name="Picture 1">
            <a:extLst>
              <a:ext uri="{FF2B5EF4-FFF2-40B4-BE49-F238E27FC236}">
                <a16:creationId xmlns:a16="http://schemas.microsoft.com/office/drawing/2014/main" id="{2D1B6551-BAC7-43DF-A19B-B9EB408D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036" y="2872782"/>
            <a:ext cx="2292985" cy="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19">
            <a:extLst>
              <a:ext uri="{FF2B5EF4-FFF2-40B4-BE49-F238E27FC236}">
                <a16:creationId xmlns:a16="http://schemas.microsoft.com/office/drawing/2014/main" id="{04025309-5BE4-9C05-4384-0354FADC1F83}"/>
              </a:ext>
            </a:extLst>
          </p:cNvPr>
          <p:cNvPicPr>
            <a:picLocks noChangeAspect="1"/>
          </p:cNvPicPr>
          <p:nvPr/>
        </p:nvPicPr>
        <p:blipFill>
          <a:blip r:embed="rId6"/>
          <a:srcRect l="4585" r="4585"/>
          <a:stretch/>
        </p:blipFill>
        <p:spPr>
          <a:xfrm>
            <a:off x="856318" y="1694112"/>
            <a:ext cx="1404157" cy="1404157"/>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38397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516062"/>
            <a:ext cx="11887200" cy="3508653"/>
          </a:xfrm>
        </p:spPr>
        <p:txBody>
          <a:bodyPr/>
          <a:lstStyle/>
          <a:p>
            <a:r>
              <a:rPr lang="en-US" sz="3600" dirty="0"/>
              <a:t>Understand the tenant’s requirements.</a:t>
            </a:r>
          </a:p>
          <a:p>
            <a:r>
              <a:rPr lang="en-US" sz="3600" dirty="0"/>
              <a:t>Understand the business model and requirements.</a:t>
            </a:r>
          </a:p>
          <a:p>
            <a:r>
              <a:rPr lang="en-US" sz="3600" dirty="0"/>
              <a:t>Consider the tradeoffs of each multitenancy isolation model.</a:t>
            </a:r>
          </a:p>
          <a:p>
            <a:r>
              <a:rPr lang="en-US" sz="3600" dirty="0"/>
              <a:t>Review Azure guidance to design and implement multitenancy.</a:t>
            </a:r>
          </a:p>
        </p:txBody>
      </p:sp>
      <p:sp>
        <p:nvSpPr>
          <p:cNvPr id="2" name="Title 1"/>
          <p:cNvSpPr>
            <a:spLocks noGrp="1"/>
          </p:cNvSpPr>
          <p:nvPr>
            <p:ph type="title"/>
          </p:nvPr>
        </p:nvSpPr>
        <p:spPr/>
        <p:txBody>
          <a:bodyPr/>
          <a:lstStyle/>
          <a:p>
            <a:r>
              <a:rPr lang="en-US" dirty="0">
                <a:solidFill>
                  <a:schemeClr val="accent1"/>
                </a:solidFill>
              </a:rPr>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169C97-1EDA-52E1-B6ED-646A29352CC9}"/>
              </a:ext>
            </a:extLst>
          </p:cNvPr>
          <p:cNvSpPr>
            <a:spLocks noGrp="1"/>
          </p:cNvSpPr>
          <p:nvPr>
            <p:ph type="body" sz="quarter" idx="10"/>
          </p:nvPr>
        </p:nvSpPr>
        <p:spPr>
          <a:xfrm>
            <a:off x="274639" y="1516062"/>
            <a:ext cx="11887198" cy="4034951"/>
          </a:xfrm>
        </p:spPr>
        <p:txBody>
          <a:bodyPr vert="horz" wrap="square" lIns="146304" tIns="91440" rIns="146304" bIns="91440" rtlCol="0">
            <a:spAutoFit/>
          </a:bodyPr>
          <a:lstStyle/>
          <a:p>
            <a:r>
              <a:rPr lang="en-CA" sz="1800" dirty="0">
                <a:latin typeface="Calibri" panose="020F0502020204030204" pitchFamily="34" charset="0"/>
                <a:hlinkClick r:id="rId2">
                  <a:extLst>
                    <a:ext uri="{A12FA001-AC4F-418D-AE19-62706E023703}">
                      <ahyp:hlinkClr xmlns:ahyp="http://schemas.microsoft.com/office/drawing/2018/hyperlinkcolor" val="tx"/>
                    </a:ext>
                  </a:extLst>
                </a:hlinkClick>
              </a:rPr>
              <a:t>Building scalable cloud databases - Azure SQL Database | Microsoft Learn</a:t>
            </a:r>
            <a:endParaRPr lang="en-CA" sz="1800" dirty="0">
              <a:latin typeface="Calibri" panose="020F0502020204030204" pitchFamily="34" charset="0"/>
            </a:endParaRPr>
          </a:p>
          <a:p>
            <a:r>
              <a:rPr lang="en-CA" sz="1800" dirty="0">
                <a:latin typeface="Calibri" panose="020F0502020204030204" pitchFamily="34" charset="0"/>
                <a:hlinkClick r:id="rId3">
                  <a:extLst>
                    <a:ext uri="{A12FA001-AC4F-418D-AE19-62706E023703}">
                      <ahyp:hlinkClr xmlns:ahyp="http://schemas.microsoft.com/office/drawing/2018/hyperlinkcolor" val="tx"/>
                    </a:ext>
                  </a:extLst>
                </a:hlinkClick>
              </a:rPr>
              <a:t>Multi-tenant SaaS patterns - Azure SQL Database | Microsoft Learn</a:t>
            </a:r>
            <a:endParaRPr lang="en-CA" sz="1800" dirty="0">
              <a:latin typeface="Calibri" panose="020F0502020204030204" pitchFamily="34" charset="0"/>
            </a:endParaRPr>
          </a:p>
          <a:p>
            <a:r>
              <a:rPr lang="en-CA" sz="1800" dirty="0">
                <a:latin typeface="Calibri" panose="020F0502020204030204" pitchFamily="34" charset="0"/>
                <a:hlinkClick r:id="rId4">
                  <a:extLst>
                    <a:ext uri="{A12FA001-AC4F-418D-AE19-62706E023703}">
                      <ahyp:hlinkClr xmlns:ahyp="http://schemas.microsoft.com/office/drawing/2018/hyperlinkcolor" val="tx"/>
                    </a:ext>
                  </a:extLst>
                </a:hlinkClick>
              </a:rPr>
              <a:t>Scale out a database - Azure SQL Database | Microsoft Learn</a:t>
            </a:r>
            <a:endParaRPr lang="en-CA" sz="1800" dirty="0">
              <a:latin typeface="Calibri" panose="020F0502020204030204" pitchFamily="34" charset="0"/>
            </a:endParaRPr>
          </a:p>
          <a:p>
            <a:r>
              <a:rPr lang="en-CA" sz="1800" dirty="0">
                <a:latin typeface="Calibri" panose="020F0502020204030204" pitchFamily="34" charset="0"/>
                <a:hlinkClick r:id="rId5">
                  <a:extLst>
                    <a:ext uri="{A12FA001-AC4F-418D-AE19-62706E023703}">
                      <ahyp:hlinkClr xmlns:ahyp="http://schemas.microsoft.com/office/drawing/2018/hyperlinkcolor" val="tx"/>
                    </a:ext>
                  </a:extLst>
                </a:hlinkClick>
              </a:rPr>
              <a:t>Map requests to tenants in a multitenant solution - Azure Architecture Center | Microsoft Learn</a:t>
            </a:r>
            <a:endParaRPr lang="en-CA" sz="1800" dirty="0">
              <a:latin typeface="Calibri" panose="020F0502020204030204" pitchFamily="34" charset="0"/>
            </a:endParaRPr>
          </a:p>
          <a:p>
            <a:r>
              <a:rPr lang="en-CA" sz="1800" dirty="0">
                <a:latin typeface="Calibri" panose="020F0502020204030204" pitchFamily="34" charset="0"/>
                <a:hlinkClick r:id="rId6">
                  <a:extLst>
                    <a:ext uri="{A12FA001-AC4F-418D-AE19-62706E023703}">
                      <ahyp:hlinkClr xmlns:ahyp="http://schemas.microsoft.com/office/drawing/2018/hyperlinkcolor" val="tx"/>
                    </a:ext>
                  </a:extLst>
                </a:hlinkClick>
              </a:rPr>
              <a:t>Architectural considerations for a multitenant solution - Azure Architecture Center | Microsoft Learn</a:t>
            </a:r>
            <a:r>
              <a:rPr lang="en-CA" sz="1800" dirty="0">
                <a:latin typeface="Calibri" panose="020F0502020204030204" pitchFamily="34" charset="0"/>
              </a:rPr>
              <a:t> </a:t>
            </a:r>
          </a:p>
          <a:p>
            <a:r>
              <a:rPr lang="en-CA" sz="1800" dirty="0">
                <a:latin typeface="Calibri" panose="020F0502020204030204" pitchFamily="34" charset="0"/>
                <a:hlinkClick r:id="rId7">
                  <a:extLst>
                    <a:ext uri="{A12FA001-AC4F-418D-AE19-62706E023703}">
                      <ahyp:hlinkClr xmlns:ahyp="http://schemas.microsoft.com/office/drawing/2018/hyperlinkcolor" val="tx"/>
                    </a:ext>
                  </a:extLst>
                </a:hlinkClick>
              </a:rPr>
              <a:t>Azure resource organization in multitenant solutions - Azure Architecture Center | Microsoft Learn</a:t>
            </a:r>
            <a:r>
              <a:rPr lang="en-CA" sz="1800" dirty="0">
                <a:latin typeface="Calibri" panose="020F0502020204030204" pitchFamily="34" charset="0"/>
              </a:rPr>
              <a:t> </a:t>
            </a:r>
          </a:p>
          <a:p>
            <a:r>
              <a:rPr lang="en-CA" sz="1800" dirty="0">
                <a:latin typeface="Calibri" panose="020F0502020204030204" pitchFamily="34" charset="0"/>
                <a:hlinkClick r:id="rId8">
                  <a:extLst>
                    <a:ext uri="{A12FA001-AC4F-418D-AE19-62706E023703}">
                      <ahyp:hlinkClr xmlns:ahyp="http://schemas.microsoft.com/office/drawing/2018/hyperlinkcolor" val="tx"/>
                    </a:ext>
                  </a:extLst>
                </a:hlinkClick>
              </a:rPr>
              <a:t>Multitenancy checklist on Azure - Azure Architecture Center | Microsoft Learn</a:t>
            </a:r>
            <a:r>
              <a:rPr lang="en-CA" sz="1800" dirty="0">
                <a:latin typeface="Calibri" panose="020F0502020204030204" pitchFamily="34" charset="0"/>
              </a:rPr>
              <a:t> </a:t>
            </a:r>
          </a:p>
          <a:p>
            <a:r>
              <a:rPr lang="en-CA" sz="1800" dirty="0">
                <a:latin typeface="Calibri" panose="020F0502020204030204" pitchFamily="34" charset="0"/>
                <a:hlinkClick r:id="rId9">
                  <a:extLst>
                    <a:ext uri="{A12FA001-AC4F-418D-AE19-62706E023703}">
                      <ahyp:hlinkClr xmlns:ahyp="http://schemas.microsoft.com/office/drawing/2018/hyperlinkcolor" val="tx"/>
                    </a:ext>
                  </a:extLst>
                </a:hlinkClick>
              </a:rPr>
              <a:t>Architectural approaches for the deployment and configuration of multitenant solutions - Azure Architecture Center | Microsoft Learn</a:t>
            </a:r>
            <a:endParaRPr lang="en-CA" sz="1800" dirty="0">
              <a:latin typeface="Calibri" panose="020F0502020204030204" pitchFamily="34" charset="0"/>
            </a:endParaRPr>
          </a:p>
          <a:p>
            <a:r>
              <a:rPr lang="en-US" sz="1800" dirty="0">
                <a:latin typeface="Calibri" panose="020F0502020204030204" pitchFamily="34" charset="0"/>
                <a:hlinkClick r:id="rId10">
                  <a:extLst>
                    <a:ext uri="{A12FA001-AC4F-418D-AE19-62706E023703}">
                      <ahyp:hlinkClr xmlns:ahyp="http://schemas.microsoft.com/office/drawing/2018/hyperlinkcolor" val="tx"/>
                    </a:ext>
                  </a:extLst>
                </a:hlinkClick>
              </a:rPr>
              <a:t>Moving data between scaled-out cloud databases - Azure SQL Database | Microsoft Learn</a:t>
            </a:r>
            <a:endParaRPr lang="en-CA" sz="1800" dirty="0">
              <a:latin typeface="Calibri" panose="020F0502020204030204" pitchFamily="34" charset="0"/>
            </a:endParaRPr>
          </a:p>
          <a:p>
            <a:r>
              <a:rPr lang="en-CA" sz="1800" dirty="0">
                <a:latin typeface="Calibri" panose="020F0502020204030204" pitchFamily="34" charset="0"/>
                <a:hlinkClick r:id="rId11">
                  <a:extLst>
                    <a:ext uri="{A12FA001-AC4F-418D-AE19-62706E023703}">
                      <ahyp:hlinkClr xmlns:ahyp="http://schemas.microsoft.com/office/drawing/2018/hyperlinkcolor" val="tx"/>
                    </a:ext>
                  </a:extLst>
                </a:hlinkClick>
              </a:rPr>
              <a:t>https://aka.ms/multitenancy</a:t>
            </a:r>
          </a:p>
          <a:p>
            <a:r>
              <a:rPr lang="en-CA" sz="1800" dirty="0">
                <a:latin typeface="Calibri" panose="020F0502020204030204" pitchFamily="34" charset="0"/>
                <a:hlinkClick r:id="rId11">
                  <a:extLst>
                    <a:ext uri="{A12FA001-AC4F-418D-AE19-62706E023703}">
                      <ahyp:hlinkClr xmlns:ahyp="http://schemas.microsoft.com/office/drawing/2018/hyperlinkcolor" val="tx"/>
                    </a:ext>
                  </a:extLst>
                </a:hlinkClick>
              </a:rPr>
              <a:t>https://aka.ms/azurelimits</a:t>
            </a:r>
            <a:r>
              <a:rPr lang="en-CA" sz="1800" dirty="0">
                <a:latin typeface="Calibri" panose="020F0502020204030204" pitchFamily="34" charset="0"/>
              </a:rPr>
              <a:t> </a:t>
            </a:r>
          </a:p>
          <a:p>
            <a:endParaRPr lang="en-CA" sz="1800" dirty="0">
              <a:latin typeface="Calibri" panose="020F0502020204030204" pitchFamily="34" charset="0"/>
            </a:endParaRPr>
          </a:p>
        </p:txBody>
      </p:sp>
      <p:sp>
        <p:nvSpPr>
          <p:cNvPr id="3" name="Title 2">
            <a:extLst>
              <a:ext uri="{FF2B5EF4-FFF2-40B4-BE49-F238E27FC236}">
                <a16:creationId xmlns:a16="http://schemas.microsoft.com/office/drawing/2014/main" id="{5DE6D9DD-6311-564A-181A-B651FF28390B}"/>
              </a:ext>
            </a:extLst>
          </p:cNvPr>
          <p:cNvSpPr>
            <a:spLocks noGrp="1"/>
          </p:cNvSpPr>
          <p:nvPr>
            <p:ph type="title"/>
          </p:nvPr>
        </p:nvSpPr>
        <p:spPr/>
        <p:txBody>
          <a:bodyPr/>
          <a:lstStyle/>
          <a:p>
            <a:r>
              <a:rPr lang="en-CA" dirty="0">
                <a:solidFill>
                  <a:schemeClr val="accent1"/>
                </a:solidFill>
              </a:rPr>
              <a:t>References</a:t>
            </a:r>
          </a:p>
        </p:txBody>
      </p:sp>
    </p:spTree>
    <p:extLst>
      <p:ext uri="{BB962C8B-B14F-4D97-AF65-F5344CB8AC3E}">
        <p14:creationId xmlns:p14="http://schemas.microsoft.com/office/powerpoint/2010/main" val="40307728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pic>
        <p:nvPicPr>
          <p:cNvPr id="10" name="Picture 4" descr="https://cdn1.iconfinder.com/data/icons/logotypes/32/square-twitter-512.png">
            <a:extLst>
              <a:ext uri="{FF2B5EF4-FFF2-40B4-BE49-F238E27FC236}">
                <a16:creationId xmlns:a16="http://schemas.microsoft.com/office/drawing/2014/main" id="{893AAD15-6D3C-4FBD-9139-C5651DB00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334" y="2937044"/>
            <a:ext cx="637877" cy="6378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0.gstatic.com/images?q=tbn:ANd9GcSnON_222T4Z3zIL6W7IDjLKoZKOySrCOTH5WaK66_JQASIV5-j">
            <a:extLst>
              <a:ext uri="{FF2B5EF4-FFF2-40B4-BE49-F238E27FC236}">
                <a16:creationId xmlns:a16="http://schemas.microsoft.com/office/drawing/2014/main" id="{7BD5A798-B806-4CB2-9674-F3C0A961B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334" y="3798726"/>
            <a:ext cx="637877" cy="6378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9CDB2C-4C87-41D9-8486-1B85B8D8ACC0}"/>
              </a:ext>
            </a:extLst>
          </p:cNvPr>
          <p:cNvSpPr txBox="1"/>
          <p:nvPr/>
        </p:nvSpPr>
        <p:spPr>
          <a:xfrm>
            <a:off x="1946814" y="3864980"/>
            <a:ext cx="6510779" cy="414353"/>
          </a:xfrm>
          <a:prstGeom prst="rect">
            <a:avLst/>
          </a:prstGeom>
          <a:noFill/>
        </p:spPr>
        <p:txBody>
          <a:bodyPr wrap="square" rtlCol="0">
            <a:spAutoFit/>
          </a:bodyPr>
          <a:lstStyle/>
          <a:p>
            <a:r>
              <a:rPr lang="en-IE" sz="2040" dirty="0">
                <a:solidFill>
                  <a:schemeClr val="tx1">
                    <a:lumMod val="50000"/>
                  </a:schemeClr>
                </a:solidFill>
                <a:hlinkClick r:id="rId4">
                  <a:extLst>
                    <a:ext uri="{A12FA001-AC4F-418D-AE19-62706E023703}">
                      <ahyp:hlinkClr xmlns:ahyp="http://schemas.microsoft.com/office/drawing/2018/hyperlinkcolor" val="tx"/>
                    </a:ext>
                  </a:extLst>
                </a:hlinkClick>
              </a:rPr>
              <a:t>https://LinkedIn.com/in/CallonCampbell</a:t>
            </a:r>
            <a:r>
              <a:rPr lang="en-IE" sz="2040" dirty="0">
                <a:solidFill>
                  <a:schemeClr val="tx1">
                    <a:lumMod val="50000"/>
                  </a:schemeClr>
                </a:solidFill>
              </a:rPr>
              <a:t> </a:t>
            </a:r>
          </a:p>
        </p:txBody>
      </p:sp>
      <p:sp>
        <p:nvSpPr>
          <p:cNvPr id="13" name="TextBox 12">
            <a:extLst>
              <a:ext uri="{FF2B5EF4-FFF2-40B4-BE49-F238E27FC236}">
                <a16:creationId xmlns:a16="http://schemas.microsoft.com/office/drawing/2014/main" id="{CEC55DDA-028E-4B01-8F0D-C85502EFEEEF}"/>
              </a:ext>
            </a:extLst>
          </p:cNvPr>
          <p:cNvSpPr txBox="1"/>
          <p:nvPr/>
        </p:nvSpPr>
        <p:spPr>
          <a:xfrm>
            <a:off x="1946813" y="2999824"/>
            <a:ext cx="6448396" cy="478376"/>
          </a:xfrm>
          <a:prstGeom prst="rect">
            <a:avLst/>
          </a:prstGeom>
          <a:noFill/>
        </p:spPr>
        <p:txBody>
          <a:bodyPr wrap="square" rtlCol="0">
            <a:spAutoFit/>
          </a:bodyPr>
          <a:lstStyle/>
          <a:p>
            <a:r>
              <a:rPr lang="en-IE" sz="2448" dirty="0">
                <a:solidFill>
                  <a:schemeClr val="tx1">
                    <a:lumMod val="50000"/>
                  </a:schemeClr>
                </a:solidFill>
              </a:rPr>
              <a:t>@Flying_Maverick</a:t>
            </a:r>
          </a:p>
        </p:txBody>
      </p:sp>
      <p:sp>
        <p:nvSpPr>
          <p:cNvPr id="14" name="TextBox 13">
            <a:extLst>
              <a:ext uri="{FF2B5EF4-FFF2-40B4-BE49-F238E27FC236}">
                <a16:creationId xmlns:a16="http://schemas.microsoft.com/office/drawing/2014/main" id="{AE0CB5D7-CAF1-4E26-8F5E-AA4DFC3BE5BB}"/>
              </a:ext>
            </a:extLst>
          </p:cNvPr>
          <p:cNvSpPr txBox="1"/>
          <p:nvPr/>
        </p:nvSpPr>
        <p:spPr>
          <a:xfrm>
            <a:off x="1965846" y="2157414"/>
            <a:ext cx="6225819" cy="478376"/>
          </a:xfrm>
          <a:prstGeom prst="rect">
            <a:avLst/>
          </a:prstGeom>
          <a:noFill/>
        </p:spPr>
        <p:txBody>
          <a:bodyPr wrap="square" rtlCol="0">
            <a:spAutoFit/>
          </a:bodyPr>
          <a:lstStyle/>
          <a:p>
            <a:r>
              <a:rPr lang="en-IE" sz="2448" dirty="0">
                <a:solidFill>
                  <a:schemeClr val="tx1">
                    <a:lumMod val="50000"/>
                  </a:schemeClr>
                </a:solidFill>
              </a:rPr>
              <a:t>Callon@CloudMavericks.ca</a:t>
            </a:r>
          </a:p>
        </p:txBody>
      </p:sp>
      <p:sp>
        <p:nvSpPr>
          <p:cNvPr id="17" name="TextBox 16">
            <a:extLst>
              <a:ext uri="{FF2B5EF4-FFF2-40B4-BE49-F238E27FC236}">
                <a16:creationId xmlns:a16="http://schemas.microsoft.com/office/drawing/2014/main" id="{D31023CE-6518-483A-808C-9416D012B793}"/>
              </a:ext>
            </a:extLst>
          </p:cNvPr>
          <p:cNvSpPr txBox="1"/>
          <p:nvPr/>
        </p:nvSpPr>
        <p:spPr>
          <a:xfrm>
            <a:off x="1946814" y="4685510"/>
            <a:ext cx="6596425" cy="414353"/>
          </a:xfrm>
          <a:prstGeom prst="rect">
            <a:avLst/>
          </a:prstGeom>
          <a:noFill/>
        </p:spPr>
        <p:txBody>
          <a:bodyPr wrap="square" rtlCol="0">
            <a:spAutoFit/>
          </a:bodyPr>
          <a:lstStyle>
            <a:defPPr>
              <a:defRPr lang="en-US"/>
            </a:defPPr>
            <a:lvl1pPr>
              <a:defRPr sz="2000"/>
            </a:lvl1pPr>
          </a:lstStyle>
          <a:p>
            <a:r>
              <a:rPr lang="en-IE" sz="2040" dirty="0">
                <a:solidFill>
                  <a:schemeClr val="tx1">
                    <a:lumMod val="50000"/>
                  </a:schemeClr>
                </a:solidFill>
                <a:hlinkClick r:id="rId5">
                  <a:extLst>
                    <a:ext uri="{A12FA001-AC4F-418D-AE19-62706E023703}">
                      <ahyp:hlinkClr xmlns:ahyp="http://schemas.microsoft.com/office/drawing/2018/hyperlinkcolor" val="tx"/>
                    </a:ext>
                  </a:extLst>
                </a:hlinkClick>
              </a:rPr>
              <a:t>https://GitHub.com/CallonCampbell</a:t>
            </a:r>
            <a:r>
              <a:rPr lang="en-IE" sz="2040" dirty="0">
                <a:solidFill>
                  <a:schemeClr val="tx1">
                    <a:lumMod val="50000"/>
                  </a:schemeClr>
                </a:solidFill>
              </a:rPr>
              <a:t> </a:t>
            </a:r>
          </a:p>
        </p:txBody>
      </p:sp>
      <p:sp>
        <p:nvSpPr>
          <p:cNvPr id="15" name="Title 1">
            <a:extLst>
              <a:ext uri="{FF2B5EF4-FFF2-40B4-BE49-F238E27FC236}">
                <a16:creationId xmlns:a16="http://schemas.microsoft.com/office/drawing/2014/main" id="{EE9FF9D3-6C7D-4EB6-AA8F-44A9F8F9132F}"/>
              </a:ext>
            </a:extLst>
          </p:cNvPr>
          <p:cNvSpPr txBox="1">
            <a:spLocks/>
          </p:cNvSpPr>
          <p:nvPr/>
        </p:nvSpPr>
        <p:spPr>
          <a:xfrm>
            <a:off x="572843" y="424787"/>
            <a:ext cx="11300393"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r>
              <a:rPr lang="en-US" sz="4488" dirty="0">
                <a:solidFill>
                  <a:schemeClr val="accent1"/>
                </a:solidFill>
              </a:rPr>
              <a:t>Let’s connect</a:t>
            </a:r>
          </a:p>
        </p:txBody>
      </p:sp>
      <p:pic>
        <p:nvPicPr>
          <p:cNvPr id="5" name="Picture 4" descr="A picture containing cat, mammal, silhouette&#10;&#10;Description automatically generated">
            <a:extLst>
              <a:ext uri="{FF2B5EF4-FFF2-40B4-BE49-F238E27FC236}">
                <a16:creationId xmlns:a16="http://schemas.microsoft.com/office/drawing/2014/main" id="{8D218DE7-BEB4-C490-274C-0A87570B30E7}"/>
              </a:ext>
            </a:extLst>
          </p:cNvPr>
          <p:cNvPicPr>
            <a:picLocks noChangeAspect="1"/>
          </p:cNvPicPr>
          <p:nvPr/>
        </p:nvPicPr>
        <p:blipFill>
          <a:blip r:embed="rId6"/>
          <a:stretch>
            <a:fillRect/>
          </a:stretch>
        </p:blipFill>
        <p:spPr>
          <a:xfrm>
            <a:off x="1007601" y="4632141"/>
            <a:ext cx="609610" cy="609610"/>
          </a:xfrm>
          <a:prstGeom prst="rect">
            <a:avLst/>
          </a:prstGeom>
        </p:spPr>
      </p:pic>
      <p:pic>
        <p:nvPicPr>
          <p:cNvPr id="1026" name="Picture 2">
            <a:extLst>
              <a:ext uri="{FF2B5EF4-FFF2-40B4-BE49-F238E27FC236}">
                <a16:creationId xmlns:a16="http://schemas.microsoft.com/office/drawing/2014/main" id="{937F4D7C-EDF4-012D-D2F8-4DBDCB3245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91" y="2023819"/>
            <a:ext cx="717688" cy="71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767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accent1"/>
                </a:solidFill>
              </a:rPr>
              <a:t>Agenda</a:t>
            </a:r>
          </a:p>
        </p:txBody>
      </p:sp>
      <p:sp>
        <p:nvSpPr>
          <p:cNvPr id="7" name="Text Placeholder 6"/>
          <p:cNvSpPr>
            <a:spLocks noGrp="1"/>
          </p:cNvSpPr>
          <p:nvPr>
            <p:ph type="body" sz="quarter" idx="10"/>
          </p:nvPr>
        </p:nvSpPr>
        <p:spPr>
          <a:xfrm>
            <a:off x="272185" y="1516062"/>
            <a:ext cx="11125199" cy="5558445"/>
          </a:xfrm>
        </p:spPr>
        <p:txBody>
          <a:bodyPr/>
          <a:lstStyle/>
          <a:p>
            <a:pPr marL="571500" indent="-571500">
              <a:buFont typeface="Arial" panose="020B0604020202020204" pitchFamily="34" charset="0"/>
              <a:buChar char="•"/>
            </a:pPr>
            <a:r>
              <a:rPr lang="en-US" sz="3600" dirty="0"/>
              <a:t>Tenant isolation models</a:t>
            </a:r>
          </a:p>
          <a:p>
            <a:pPr marL="571500" indent="-571500">
              <a:buFont typeface="Arial" panose="020B0604020202020204" pitchFamily="34" charset="0"/>
              <a:buChar char="•"/>
            </a:pPr>
            <a:r>
              <a:rPr lang="en-US" sz="3600" dirty="0"/>
              <a:t>Deployment approaches</a:t>
            </a:r>
          </a:p>
          <a:p>
            <a:pPr marL="571500" indent="-571500">
              <a:buFont typeface="Arial" panose="020B0604020202020204" pitchFamily="34" charset="0"/>
              <a:buChar char="•"/>
            </a:pPr>
            <a:r>
              <a:rPr lang="en-US" sz="3600" dirty="0"/>
              <a:t>Data management</a:t>
            </a:r>
          </a:p>
          <a:p>
            <a:pPr marL="571500" indent="-571500">
              <a:buFont typeface="Arial" panose="020B0604020202020204" pitchFamily="34" charset="0"/>
              <a:buChar char="•"/>
            </a:pPr>
            <a:r>
              <a:rPr lang="en-US" sz="3600" dirty="0"/>
              <a:t>Elastic Database Client Library / SaaS app</a:t>
            </a:r>
          </a:p>
          <a:p>
            <a:pPr marL="571500" indent="-571500">
              <a:buFont typeface="Arial" panose="020B0604020202020204" pitchFamily="34" charset="0"/>
              <a:buChar char="•"/>
            </a:pPr>
            <a:r>
              <a:rPr lang="en-US" sz="3600" dirty="0"/>
              <a:t>Pool management</a:t>
            </a:r>
          </a:p>
          <a:p>
            <a:pPr marL="571500" indent="-571500">
              <a:buFont typeface="Arial" panose="020B0604020202020204" pitchFamily="34" charset="0"/>
              <a:buChar char="•"/>
            </a:pPr>
            <a:r>
              <a:rPr lang="en-US" sz="3600" dirty="0"/>
              <a:t>Demos throughout </a:t>
            </a:r>
          </a:p>
          <a:p>
            <a:pPr marL="571500" indent="-571500">
              <a:buFont typeface="Arial" panose="020B0604020202020204" pitchFamily="34" charset="0"/>
              <a:buChar char="•"/>
            </a:pPr>
            <a:r>
              <a:rPr lang="en-US" sz="3600" dirty="0"/>
              <a:t>Q&amp;A</a:t>
            </a:r>
          </a:p>
          <a:p>
            <a:endParaRPr lang="en-US" sz="3600" dirty="0"/>
          </a:p>
          <a:p>
            <a:r>
              <a:rPr lang="en-US" sz="3600"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8F8CC-0399-A0C9-2CBA-2EAB68B91CDC}"/>
              </a:ext>
            </a:extLst>
          </p:cNvPr>
          <p:cNvSpPr>
            <a:spLocks noGrp="1"/>
          </p:cNvSpPr>
          <p:nvPr>
            <p:ph type="title"/>
          </p:nvPr>
        </p:nvSpPr>
        <p:spPr/>
        <p:txBody>
          <a:bodyPr/>
          <a:lstStyle/>
          <a:p>
            <a:r>
              <a:rPr lang="en-CA" dirty="0">
                <a:solidFill>
                  <a:schemeClr val="accent1"/>
                </a:solidFill>
              </a:rPr>
              <a:t>Current and target architectures</a:t>
            </a:r>
          </a:p>
        </p:txBody>
      </p:sp>
      <p:pic>
        <p:nvPicPr>
          <p:cNvPr id="5122" name="Picture 2">
            <a:extLst>
              <a:ext uri="{FF2B5EF4-FFF2-40B4-BE49-F238E27FC236}">
                <a16:creationId xmlns:a16="http://schemas.microsoft.com/office/drawing/2014/main" id="{1C3E4EB9-E0CE-183D-4E65-59DC06406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2125662"/>
            <a:ext cx="94297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31C871F-3CC6-7150-7B58-2F0B08D65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299" y="1573387"/>
            <a:ext cx="8091488" cy="512586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CF861E0-8603-21E4-B465-2679A84133C5}"/>
              </a:ext>
            </a:extLst>
          </p:cNvPr>
          <p:cNvSpPr/>
          <p:nvPr/>
        </p:nvSpPr>
        <p:spPr bwMode="auto">
          <a:xfrm>
            <a:off x="2713037" y="3894003"/>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786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6000" dirty="0"/>
              <a:t>Tenant isolation</a:t>
            </a:r>
          </a:p>
        </p:txBody>
      </p:sp>
    </p:spTree>
    <p:extLst>
      <p:ext uri="{BB962C8B-B14F-4D97-AF65-F5344CB8AC3E}">
        <p14:creationId xmlns:p14="http://schemas.microsoft.com/office/powerpoint/2010/main" val="351992368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What is a tenant?</a:t>
            </a:r>
          </a:p>
        </p:txBody>
      </p:sp>
      <p:sp>
        <p:nvSpPr>
          <p:cNvPr id="4" name="Text Placeholder 6">
            <a:extLst>
              <a:ext uri="{FF2B5EF4-FFF2-40B4-BE49-F238E27FC236}">
                <a16:creationId xmlns:a16="http://schemas.microsoft.com/office/drawing/2014/main" id="{BDF8FF24-EEFA-29D8-3CAB-BAEB0AB15140}"/>
              </a:ext>
            </a:extLst>
          </p:cNvPr>
          <p:cNvSpPr>
            <a:spLocks noGrp="1"/>
          </p:cNvSpPr>
          <p:nvPr>
            <p:ph type="body" sz="quarter" idx="10"/>
          </p:nvPr>
        </p:nvSpPr>
        <p:spPr>
          <a:xfrm>
            <a:off x="272185" y="1516062"/>
            <a:ext cx="11125199" cy="683264"/>
          </a:xfrm>
        </p:spPr>
        <p:txBody>
          <a:bodyPr/>
          <a:lstStyle/>
          <a:p>
            <a:r>
              <a:rPr lang="en-US" sz="3600" dirty="0"/>
              <a:t>A software system that serves multiple tenants</a:t>
            </a:r>
          </a:p>
        </p:txBody>
      </p:sp>
      <p:pic>
        <p:nvPicPr>
          <p:cNvPr id="5" name="Content Placeholder 4">
            <a:extLst>
              <a:ext uri="{FF2B5EF4-FFF2-40B4-BE49-F238E27FC236}">
                <a16:creationId xmlns:a16="http://schemas.microsoft.com/office/drawing/2014/main" id="{524D2B7C-04AB-B42A-A218-15832BF18B0F}"/>
              </a:ext>
            </a:extLst>
          </p:cNvPr>
          <p:cNvPicPr>
            <a:picLocks noChangeAspect="1"/>
          </p:cNvPicPr>
          <p:nvPr/>
        </p:nvPicPr>
        <p:blipFill>
          <a:blip r:embed="rId3"/>
          <a:stretch>
            <a:fillRect/>
          </a:stretch>
        </p:blipFill>
        <p:spPr>
          <a:xfrm>
            <a:off x="1860292" y="2354262"/>
            <a:ext cx="8563492" cy="3506068"/>
          </a:xfrm>
          <a:prstGeom prst="rect">
            <a:avLst/>
          </a:prstGeom>
        </p:spPr>
      </p:pic>
    </p:spTree>
    <p:extLst>
      <p:ext uri="{BB962C8B-B14F-4D97-AF65-F5344CB8AC3E}">
        <p14:creationId xmlns:p14="http://schemas.microsoft.com/office/powerpoint/2010/main" val="52515312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A0EE-9521-7751-ACA4-B806F56C7644}"/>
              </a:ext>
            </a:extLst>
          </p:cNvPr>
          <p:cNvSpPr>
            <a:spLocks noGrp="1"/>
          </p:cNvSpPr>
          <p:nvPr>
            <p:ph type="title"/>
          </p:nvPr>
        </p:nvSpPr>
        <p:spPr/>
        <p:txBody>
          <a:bodyPr/>
          <a:lstStyle/>
          <a:p>
            <a:r>
              <a:rPr lang="en-CA" dirty="0">
                <a:solidFill>
                  <a:schemeClr val="accent1"/>
                </a:solidFill>
              </a:rPr>
              <a:t>Tenant isolation</a:t>
            </a:r>
          </a:p>
        </p:txBody>
      </p:sp>
      <p:pic>
        <p:nvPicPr>
          <p:cNvPr id="3" name="Content Placeholder 4">
            <a:extLst>
              <a:ext uri="{FF2B5EF4-FFF2-40B4-BE49-F238E27FC236}">
                <a16:creationId xmlns:a16="http://schemas.microsoft.com/office/drawing/2014/main" id="{77A529A6-DFDF-83CA-7064-FB0987397292}"/>
              </a:ext>
            </a:extLst>
          </p:cNvPr>
          <p:cNvPicPr>
            <a:picLocks noChangeAspect="1"/>
          </p:cNvPicPr>
          <p:nvPr/>
        </p:nvPicPr>
        <p:blipFill>
          <a:blip r:embed="rId3"/>
          <a:stretch>
            <a:fillRect/>
          </a:stretch>
        </p:blipFill>
        <p:spPr>
          <a:xfrm>
            <a:off x="2087585" y="2031573"/>
            <a:ext cx="8016829" cy="3135615"/>
          </a:xfrm>
          <a:prstGeom prst="rect">
            <a:avLst/>
          </a:prstGeom>
        </p:spPr>
      </p:pic>
    </p:spTree>
    <p:extLst>
      <p:ext uri="{BB962C8B-B14F-4D97-AF65-F5344CB8AC3E}">
        <p14:creationId xmlns:p14="http://schemas.microsoft.com/office/powerpoint/2010/main" val="1471782215"/>
      </p:ext>
    </p:extLst>
  </p:cSld>
  <p:clrMapOvr>
    <a:overrideClrMapping bg1="lt1" tx1="dk1" bg2="lt2" tx2="dk2" accent1="accent1" accent2="accent2" accent3="accent3" accent4="accent4" accent5="accent5" accent6="accent6" hlink="hlink" folHlink="folHlink"/>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4.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5.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6.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7.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8.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9.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0.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1.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2.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3.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1937</Words>
  <Application>Microsoft Office PowerPoint</Application>
  <PresentationFormat>Custom</PresentationFormat>
  <Paragraphs>260</Paragraphs>
  <Slides>43</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Calibri</vt:lpstr>
      <vt:lpstr>Century Gothic</vt:lpstr>
      <vt:lpstr>Consolas</vt:lpstr>
      <vt:lpstr>Nunito</vt:lpstr>
      <vt:lpstr>Segoe UI</vt:lpstr>
      <vt:lpstr>Segoe UI Light</vt:lpstr>
      <vt:lpstr>Wingdings</vt:lpstr>
      <vt:lpstr>Connect_2016_Template_Light</vt:lpstr>
      <vt:lpstr>Connect_2016_Template_Dark</vt:lpstr>
      <vt:lpstr>PowerPoint Presentation</vt:lpstr>
      <vt:lpstr>Sponsors: Global Azure 2023 – Toronto Edition</vt:lpstr>
      <vt:lpstr>Architecting and building multitenant solutions in Azure</vt:lpstr>
      <vt:lpstr>About me</vt:lpstr>
      <vt:lpstr>Agenda</vt:lpstr>
      <vt:lpstr>Current and target architectures</vt:lpstr>
      <vt:lpstr>Tenant isolation</vt:lpstr>
      <vt:lpstr>What is a tenant?</vt:lpstr>
      <vt:lpstr>Tenant isolation</vt:lpstr>
      <vt:lpstr>Tenant isolation</vt:lpstr>
      <vt:lpstr>Tenant isolation models</vt:lpstr>
      <vt:lpstr>Tenant isolation models</vt:lpstr>
      <vt:lpstr>Tenant isolation models</vt:lpstr>
      <vt:lpstr>Tenant isolation models</vt:lpstr>
      <vt:lpstr>Deployment approaches</vt:lpstr>
      <vt:lpstr>Onboarding and deployment</vt:lpstr>
      <vt:lpstr>Deployment approaches</vt:lpstr>
      <vt:lpstr>Deployment workflow</vt:lpstr>
      <vt:lpstr>Our deployment scenario</vt:lpstr>
      <vt:lpstr>DEMO: Deployment</vt:lpstr>
      <vt:lpstr>Data management</vt:lpstr>
      <vt:lpstr>Single database per tenant</vt:lpstr>
      <vt:lpstr>Single multitenant database</vt:lpstr>
      <vt:lpstr>Sharded multitenant database</vt:lpstr>
      <vt:lpstr>What is sharding?</vt:lpstr>
      <vt:lpstr>Benefits to sharding</vt:lpstr>
      <vt:lpstr>Elastic Database Client Library</vt:lpstr>
      <vt:lpstr>What is the Elastic Database Client Library?</vt:lpstr>
      <vt:lpstr>Sharp Map Manager</vt:lpstr>
      <vt:lpstr>Shard maps and shard mappings</vt:lpstr>
      <vt:lpstr>Application connection flow</vt:lpstr>
      <vt:lpstr>DEMO: Data management</vt:lpstr>
      <vt:lpstr>DEMO: API SaaS app</vt:lpstr>
      <vt:lpstr>Pool management</vt:lpstr>
      <vt:lpstr>Noisy neighbors</vt:lpstr>
      <vt:lpstr>Noisy neighbors</vt:lpstr>
      <vt:lpstr>Noisy neighbor mitigations</vt:lpstr>
      <vt:lpstr>Noisy neighbor mitigations</vt:lpstr>
      <vt:lpstr>DEMO: Pool management</vt:lpstr>
      <vt:lpstr>Call to action</vt:lpstr>
      <vt:lpstr>References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2023-05-13T17:14:26Z</dcterms:modified>
  <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